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2" r:id="rId4"/>
    <p:sldId id="278" r:id="rId5"/>
    <p:sldId id="264" r:id="rId6"/>
    <p:sldId id="265" r:id="rId7"/>
    <p:sldId id="266" r:id="rId8"/>
    <p:sldId id="268" r:id="rId9"/>
    <p:sldId id="269" r:id="rId10"/>
    <p:sldId id="270" r:id="rId11"/>
    <p:sldId id="271" r:id="rId12"/>
    <p:sldId id="274" r:id="rId13"/>
    <p:sldId id="275" r:id="rId14"/>
    <p:sldId id="276" r:id="rId15"/>
    <p:sldId id="262" r:id="rId16"/>
    <p:sldId id="259" r:id="rId17"/>
    <p:sldId id="261" r:id="rId18"/>
    <p:sldId id="26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499D3-A4D8-4B57-91A3-BCA92BCD8FCD}" v="3" dt="2020-01-18T19:42:05.1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Poe" userId="0934f9b8037be380" providerId="LiveId" clId="{214499D3-A4D8-4B57-91A3-BCA92BCD8FCD}"/>
    <pc:docChg chg="undo custSel delSld modSld">
      <pc:chgData name="William Poe" userId="0934f9b8037be380" providerId="LiveId" clId="{214499D3-A4D8-4B57-91A3-BCA92BCD8FCD}" dt="2020-01-18T19:42:23.249" v="12" actId="478"/>
      <pc:docMkLst>
        <pc:docMk/>
      </pc:docMkLst>
      <pc:sldChg chg="addSp delSp modSp addAnim delAnim">
        <pc:chgData name="William Poe" userId="0934f9b8037be380" providerId="LiveId" clId="{214499D3-A4D8-4B57-91A3-BCA92BCD8FCD}" dt="2020-01-18T19:41:39.523" v="7" actId="478"/>
        <pc:sldMkLst>
          <pc:docMk/>
          <pc:sldMk cId="1298590134" sldId="256"/>
        </pc:sldMkLst>
        <pc:spChg chg="del">
          <ac:chgData name="William Poe" userId="0934f9b8037be380" providerId="LiveId" clId="{214499D3-A4D8-4B57-91A3-BCA92BCD8FCD}" dt="2020-01-18T19:41:39.523" v="7" actId="478"/>
          <ac:spMkLst>
            <pc:docMk/>
            <pc:sldMk cId="1298590134" sldId="256"/>
            <ac:spMk id="9" creationId="{00000000-0000-0000-0000-000000000000}"/>
          </ac:spMkLst>
        </pc:spChg>
        <pc:spChg chg="add mod">
          <ac:chgData name="William Poe" userId="0934f9b8037be380" providerId="LiveId" clId="{214499D3-A4D8-4B57-91A3-BCA92BCD8FCD}" dt="2020-01-18T19:41:12.584" v="6" actId="571"/>
          <ac:spMkLst>
            <pc:docMk/>
            <pc:sldMk cId="1298590134" sldId="256"/>
            <ac:spMk id="10" creationId="{7281CE40-CC49-467F-9D25-52BE039C2F79}"/>
          </ac:spMkLst>
        </pc:spChg>
        <pc:spChg chg="add del mod">
          <ac:chgData name="William Poe" userId="0934f9b8037be380" providerId="LiveId" clId="{214499D3-A4D8-4B57-91A3-BCA92BCD8FCD}" dt="2020-01-18T19:40:58.404" v="5" actId="21"/>
          <ac:spMkLst>
            <pc:docMk/>
            <pc:sldMk cId="1298590134" sldId="256"/>
            <ac:spMk id="14" creationId="{00000000-0000-0000-0000-000000000000}"/>
          </ac:spMkLst>
        </pc:spChg>
        <pc:picChg chg="add del">
          <ac:chgData name="William Poe" userId="0934f9b8037be380" providerId="LiveId" clId="{214499D3-A4D8-4B57-91A3-BCA92BCD8FCD}" dt="2020-01-18T19:40:48.084" v="3" actId="478"/>
          <ac:picMkLst>
            <pc:docMk/>
            <pc:sldMk cId="1298590134" sldId="256"/>
            <ac:picMk id="17410" creationId="{00000000-0000-0000-0000-000000000000}"/>
          </ac:picMkLst>
        </pc:picChg>
      </pc:sldChg>
      <pc:sldChg chg="del">
        <pc:chgData name="William Poe" userId="0934f9b8037be380" providerId="LiveId" clId="{214499D3-A4D8-4B57-91A3-BCA92BCD8FCD}" dt="2020-01-18T19:40:31.777" v="0" actId="47"/>
        <pc:sldMkLst>
          <pc:docMk/>
          <pc:sldMk cId="2963214019" sldId="257"/>
        </pc:sldMkLst>
      </pc:sldChg>
      <pc:sldChg chg="delSp modSp">
        <pc:chgData name="William Poe" userId="0934f9b8037be380" providerId="LiveId" clId="{214499D3-A4D8-4B57-91A3-BCA92BCD8FCD}" dt="2020-01-18T19:42:23.249" v="12" actId="478"/>
        <pc:sldMkLst>
          <pc:docMk/>
          <pc:sldMk cId="2774930897" sldId="260"/>
        </pc:sldMkLst>
        <pc:spChg chg="del mod">
          <ac:chgData name="William Poe" userId="0934f9b8037be380" providerId="LiveId" clId="{214499D3-A4D8-4B57-91A3-BCA92BCD8FCD}" dt="2020-01-18T19:42:23.249" v="12" actId="478"/>
          <ac:spMkLst>
            <pc:docMk/>
            <pc:sldMk cId="2774930897" sldId="260"/>
            <ac:spMk id="4" creationId="{00000000-0000-0000-0000-000000000000}"/>
          </ac:spMkLst>
        </pc:spChg>
      </pc:sldChg>
      <pc:sldChg chg="del">
        <pc:chgData name="William Poe" userId="0934f9b8037be380" providerId="LiveId" clId="{214499D3-A4D8-4B57-91A3-BCA92BCD8FCD}" dt="2020-01-18T19:42:10.860" v="10" actId="47"/>
        <pc:sldMkLst>
          <pc:docMk/>
          <pc:sldMk cId="2190842494" sldId="263"/>
        </pc:sldMkLst>
      </pc:sldChg>
      <pc:sldChg chg="del">
        <pc:chgData name="William Poe" userId="0934f9b8037be380" providerId="LiveId" clId="{214499D3-A4D8-4B57-91A3-BCA92BCD8FCD}" dt="2020-01-18T19:40:31.777" v="0" actId="47"/>
        <pc:sldMkLst>
          <pc:docMk/>
          <pc:sldMk cId="0" sldId="267"/>
        </pc:sldMkLst>
      </pc:sldChg>
      <pc:sldChg chg="modSp del">
        <pc:chgData name="William Poe" userId="0934f9b8037be380" providerId="LiveId" clId="{214499D3-A4D8-4B57-91A3-BCA92BCD8FCD}" dt="2020-01-18T19:42:09.484" v="9" actId="47"/>
        <pc:sldMkLst>
          <pc:docMk/>
          <pc:sldMk cId="0" sldId="273"/>
        </pc:sldMkLst>
        <pc:spChg chg="mod">
          <ac:chgData name="William Poe" userId="0934f9b8037be380" providerId="LiveId" clId="{214499D3-A4D8-4B57-91A3-BCA92BCD8FCD}" dt="2020-01-18T19:42:05.132" v="8" actId="6549"/>
          <ac:spMkLst>
            <pc:docMk/>
            <pc:sldMk cId="0" sldId="273"/>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1698483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174703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1323178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695307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101077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230132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463962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3330700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1712253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2641770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FCC142-A000-47BB-B813-F0DABF1382E6}"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2588909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CC142-A000-47BB-B813-F0DABF1382E6}" type="datetimeFigureOut">
              <a:rPr lang="en-US" smtClean="0"/>
              <a:pPr/>
              <a:t>1/18/2020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AB409-A54A-4E0D-BCCC-AD3696D91036}" type="slidenum">
              <a:rPr lang="en-US" smtClean="0"/>
              <a:pPr/>
              <a:t>‹#›</a:t>
            </a:fld>
            <a:endParaRPr lang="en-US" dirty="0"/>
          </a:p>
        </p:txBody>
      </p:sp>
    </p:spTree>
    <p:extLst>
      <p:ext uri="{BB962C8B-B14F-4D97-AF65-F5344CB8AC3E}">
        <p14:creationId xmlns:p14="http://schemas.microsoft.com/office/powerpoint/2010/main" val="172573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4.bp.blogspot.com/-rAIXnx2vM20/TayGUG65v7I/AAAAAAAAAms/5bYDHtG1DM8/s1600/Edgar_Allan_Poe.jp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9.gif"/><Relationship Id="rId3" Type="http://schemas.openxmlformats.org/officeDocument/2006/relationships/image" Target="../media/image3.jpeg"/><Relationship Id="rId7" Type="http://schemas.openxmlformats.org/officeDocument/2006/relationships/image" Target="../media/image6.png"/><Relationship Id="rId12" Type="http://schemas.openxmlformats.org/officeDocument/2006/relationships/slide" Target="slide3.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8.png"/><Relationship Id="rId5" Type="http://schemas.openxmlformats.org/officeDocument/2006/relationships/image" Target="../media/image4.gif"/><Relationship Id="rId15" Type="http://schemas.openxmlformats.org/officeDocument/2006/relationships/image" Target="../media/image10.png"/><Relationship Id="rId10" Type="http://schemas.openxmlformats.org/officeDocument/2006/relationships/slide" Target="slide16.xml"/><Relationship Id="rId4" Type="http://schemas.openxmlformats.org/officeDocument/2006/relationships/slide" Target="slide15.xml"/><Relationship Id="rId9" Type="http://schemas.openxmlformats.org/officeDocument/2006/relationships/image" Target="../media/image7.jpeg"/><Relationship Id="rId14" Type="http://schemas.openxmlformats.org/officeDocument/2006/relationships/slide" Target="slide17.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13.jp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hyperlink" Target="http://poestories.com/index.php" TargetMode="External"/><Relationship Id="rId3" Type="http://schemas.openxmlformats.org/officeDocument/2006/relationships/hyperlink" Target="http://poestories.com/read/raven" TargetMode="External"/><Relationship Id="rId7" Type="http://schemas.openxmlformats.org/officeDocument/2006/relationships/hyperlink" Target="http://poestories.com/read/bells" TargetMode="Externa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hyperlink" Target="http://poestories.com/read/angeloftheodd" TargetMode="External"/><Relationship Id="rId5" Type="http://schemas.openxmlformats.org/officeDocument/2006/relationships/hyperlink" Target="http://poestories.com/read/telltaleheart" TargetMode="External"/><Relationship Id="rId4" Type="http://schemas.openxmlformats.org/officeDocument/2006/relationships/hyperlink" Target="http://poestories.com/read/annabellee" TargetMode="External"/><Relationship Id="rId9" Type="http://schemas.openxmlformats.org/officeDocument/2006/relationships/slide" Target="slide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17410" name="Picture 2" descr="http://thejosevilson.com/wp-content/uploads/2013/10/door-1024x68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ubtitle 2"/>
          <p:cNvSpPr>
            <a:spLocks noGrp="1"/>
          </p:cNvSpPr>
          <p:nvPr>
            <p:ph type="subTitle" idx="1"/>
          </p:nvPr>
        </p:nvSpPr>
        <p:spPr>
          <a:xfrm>
            <a:off x="457200" y="5943600"/>
            <a:ext cx="3505200" cy="762000"/>
          </a:xfrm>
        </p:spPr>
        <p:txBody>
          <a:bodyPr>
            <a:normAutofit/>
          </a:bodyPr>
          <a:lstStyle/>
          <a:p>
            <a:r>
              <a:rPr lang="en-US" dirty="0">
                <a:solidFill>
                  <a:schemeClr val="tx1"/>
                </a:solidFill>
              </a:rPr>
              <a:t>By</a:t>
            </a:r>
            <a:r>
              <a:rPr lang="en-US">
                <a:solidFill>
                  <a:schemeClr val="tx1"/>
                </a:solidFill>
              </a:rPr>
              <a:t>: GATE 7</a:t>
            </a:r>
            <a:endParaRPr lang="en-US" dirty="0">
              <a:solidFill>
                <a:schemeClr val="tx1"/>
              </a:solidFill>
            </a:endParaRPr>
          </a:p>
        </p:txBody>
      </p:sp>
      <p:pic>
        <p:nvPicPr>
          <p:cNvPr id="1027" name="Picture 3" descr="http://4.bp.blogspot.com/-rAIXnx2vM20/TayGUG65v7I/AAAAAAAAAms/5bYDHtG1DM8/s320/Edgar_Allan_Poe.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1600200"/>
            <a:ext cx="2286000" cy="28687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2" descr="http://thejosevilson.com/wp-content/uploads/2013/10/door-1024x682.jpg"/>
          <p:cNvPicPr>
            <a:picLocks noChangeAspect="1" noChangeArrowheads="1"/>
          </p:cNvPicPr>
          <p:nvPr/>
        </p:nvPicPr>
        <p:blipFill>
          <a:blip r:embed="rId2" cstate="print"/>
          <a:srcRect l="53334" t="8889" r="10833" b="17778"/>
          <a:stretch>
            <a:fillRect/>
          </a:stretch>
        </p:blipFill>
        <p:spPr bwMode="auto">
          <a:xfrm>
            <a:off x="4953000" y="609600"/>
            <a:ext cx="3276600" cy="5029200"/>
          </a:xfrm>
          <a:prstGeom prst="rect">
            <a:avLst/>
          </a:prstGeom>
          <a:noFill/>
        </p:spPr>
      </p:pic>
      <p:sp>
        <p:nvSpPr>
          <p:cNvPr id="13" name="TextBox 12"/>
          <p:cNvSpPr txBox="1"/>
          <p:nvPr/>
        </p:nvSpPr>
        <p:spPr>
          <a:xfrm>
            <a:off x="-152400" y="228600"/>
            <a:ext cx="4572000" cy="1200329"/>
          </a:xfrm>
          <a:prstGeom prst="rect">
            <a:avLst/>
          </a:prstGeom>
          <a:noFill/>
        </p:spPr>
        <p:txBody>
          <a:bodyPr wrap="square" rtlCol="0">
            <a:spAutoFit/>
          </a:bodyPr>
          <a:lstStyle/>
          <a:p>
            <a:pPr algn="ctr"/>
            <a:r>
              <a:rPr lang="en-US" sz="3600" b="1" dirty="0">
                <a:latin typeface="Agency FB" pitchFamily="34" charset="0"/>
              </a:rPr>
              <a:t>Biography of </a:t>
            </a:r>
          </a:p>
          <a:p>
            <a:pPr algn="ctr"/>
            <a:r>
              <a:rPr lang="en-US" sz="3600" b="1" dirty="0">
                <a:latin typeface="Agency FB" pitchFamily="34" charset="0"/>
              </a:rPr>
              <a:t>Edgar Allan Poe</a:t>
            </a:r>
          </a:p>
        </p:txBody>
      </p:sp>
      <p:sp>
        <p:nvSpPr>
          <p:cNvPr id="14" name="TextBox 13"/>
          <p:cNvSpPr txBox="1"/>
          <p:nvPr/>
        </p:nvSpPr>
        <p:spPr>
          <a:xfrm>
            <a:off x="4419600" y="533400"/>
            <a:ext cx="2514600" cy="5909310"/>
          </a:xfrm>
          <a:prstGeom prst="rect">
            <a:avLst/>
          </a:prstGeom>
          <a:noFill/>
        </p:spPr>
        <p:txBody>
          <a:bodyPr wrap="square" rtlCol="0">
            <a:spAutoFit/>
          </a:bodyPr>
          <a:lstStyle/>
          <a:p>
            <a:pPr algn="ctr"/>
            <a:r>
              <a:rPr lang="en-US" sz="5400" b="1" dirty="0">
                <a:latin typeface="Agency FB" pitchFamily="34" charset="0"/>
              </a:rPr>
              <a:t>Enter the enigmatic world of </a:t>
            </a:r>
            <a:r>
              <a:rPr lang="en-US" sz="5400" b="1" dirty="0" err="1">
                <a:latin typeface="Agency FB" pitchFamily="34" charset="0"/>
              </a:rPr>
              <a:t>Edgr</a:t>
            </a:r>
            <a:r>
              <a:rPr lang="en-US" sz="5400" b="1" dirty="0">
                <a:latin typeface="Agency FB" pitchFamily="34" charset="0"/>
              </a:rPr>
              <a:t> Allan Poe if you dare…</a:t>
            </a:r>
          </a:p>
        </p:txBody>
      </p:sp>
      <p:sp>
        <p:nvSpPr>
          <p:cNvPr id="10" name="Title 8">
            <a:extLst>
              <a:ext uri="{FF2B5EF4-FFF2-40B4-BE49-F238E27FC236}">
                <a16:creationId xmlns:a16="http://schemas.microsoft.com/office/drawing/2014/main" id="{7281CE40-CC49-467F-9D25-52BE039C2F79}"/>
              </a:ext>
            </a:extLst>
          </p:cNvPr>
          <p:cNvSpPr txBox="1">
            <a:spLocks/>
          </p:cNvSpPr>
          <p:nvPr/>
        </p:nvSpPr>
        <p:spPr>
          <a:xfrm>
            <a:off x="685800" y="216861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1298590134"/>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2"/>
                                        </p:tgtEl>
                                      </p:cBhvr>
                                      <p:by x="150000" y="150000"/>
                                    </p:animScale>
                                  </p:childTnLst>
                                </p:cTn>
                              </p:par>
                              <p:par>
                                <p:cTn id="7" presetID="10" presetClass="exit" presetSubtype="0" fill="hold" nodeType="withEffect">
                                  <p:stCondLst>
                                    <p:cond delay="0"/>
                                  </p:stCondLst>
                                  <p:childTnLst>
                                    <p:animEffect transition="out" filter="fade">
                                      <p:cBhvr>
                                        <p:cTn id="8" dur="2000"/>
                                        <p:tgtEl>
                                          <p:spTgt spid="17410"/>
                                        </p:tgtEl>
                                      </p:cBhvr>
                                    </p:animEffect>
                                    <p:set>
                                      <p:cBhvr>
                                        <p:cTn id="9" dur="1" fill="hold">
                                          <p:stCondLst>
                                            <p:cond delay="1999"/>
                                          </p:stCondLst>
                                        </p:cTn>
                                        <p:tgtEl>
                                          <p:spTgt spid="17410"/>
                                        </p:tgtEl>
                                        <p:attrNameLst>
                                          <p:attrName>style.visibility</p:attrName>
                                        </p:attrNameLst>
                                      </p:cBhvr>
                                      <p:to>
                                        <p:strVal val="hidden"/>
                                      </p:to>
                                    </p:set>
                                  </p:childTnLst>
                                </p:cTn>
                              </p:par>
                              <p:par>
                                <p:cTn id="10" presetID="10" presetClass="exit" presetSubtype="0" fill="hold" nodeType="withEffect">
                                  <p:stCondLst>
                                    <p:cond delay="0"/>
                                  </p:stCondLst>
                                  <p:childTnLst>
                                    <p:animEffect transition="out" filter="fade">
                                      <p:cBhvr>
                                        <p:cTn id="11" dur="2000"/>
                                        <p:tgtEl>
                                          <p:spTgt spid="1027"/>
                                        </p:tgtEl>
                                      </p:cBhvr>
                                    </p:animEffect>
                                    <p:set>
                                      <p:cBhvr>
                                        <p:cTn id="12" dur="1" fill="hold">
                                          <p:stCondLst>
                                            <p:cond delay="1999"/>
                                          </p:stCondLst>
                                        </p:cTn>
                                        <p:tgtEl>
                                          <p:spTgt spid="1027"/>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2000"/>
                                        <p:tgtEl>
                                          <p:spTgt spid="3">
                                            <p:txEl>
                                              <p:pRg st="0" end="0"/>
                                            </p:txEl>
                                          </p:spTgt>
                                        </p:tgtEl>
                                      </p:cBhvr>
                                    </p:animEffect>
                                    <p:set>
                                      <p:cBhvr>
                                        <p:cTn id="15" dur="1" fill="hold">
                                          <p:stCondLst>
                                            <p:cond delay="1999"/>
                                          </p:stCondLst>
                                        </p:cTn>
                                        <p:tgtEl>
                                          <p:spTgt spid="3">
                                            <p:txEl>
                                              <p:pRg st="0" end="0"/>
                                            </p:txEl>
                                          </p:spTgt>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2000"/>
                                        <p:tgtEl>
                                          <p:spTgt spid="13"/>
                                        </p:tgtEl>
                                      </p:cBhvr>
                                    </p:animEffect>
                                    <p:set>
                                      <p:cBhvr>
                                        <p:cTn id="18" dur="1" fill="hold">
                                          <p:stCondLst>
                                            <p:cond delay="1999"/>
                                          </p:stCondLst>
                                        </p:cTn>
                                        <p:tgtEl>
                                          <p:spTgt spid="13"/>
                                        </p:tgtEl>
                                        <p:attrNameLst>
                                          <p:attrName>style.visibility</p:attrName>
                                        </p:attrNameLst>
                                      </p:cBhvr>
                                      <p:to>
                                        <p:strVal val="hidden"/>
                                      </p:to>
                                    </p:se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2000"/>
                                        <p:tgtEl>
                                          <p:spTgt spid="14"/>
                                        </p:tgtEl>
                                      </p:cBhvr>
                                    </p:animEffect>
                                    <p:set>
                                      <p:cBhvr>
                                        <p:cTn id="27" dur="1" fill="hold">
                                          <p:stCondLst>
                                            <p:cond delay="1999"/>
                                          </p:stCondLst>
                                        </p:cTn>
                                        <p:tgtEl>
                                          <p:spTgt spid="14"/>
                                        </p:tgtEl>
                                        <p:attrNameLst>
                                          <p:attrName>style.visibility</p:attrName>
                                        </p:attrNameLst>
                                      </p:cBhvr>
                                      <p:to>
                                        <p:strVal val="hidden"/>
                                      </p:to>
                                    </p:set>
                                  </p:childTnLst>
                                </p:cTn>
                              </p:par>
                              <p:par>
                                <p:cTn id="28" presetID="6" presetClass="emph" presetSubtype="0" fill="hold" nodeType="withEffect">
                                  <p:stCondLst>
                                    <p:cond delay="0"/>
                                  </p:stCondLst>
                                  <p:childTnLst>
                                    <p:animScale>
                                      <p:cBhvr>
                                        <p:cTn id="29"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16386" name="AutoShape 2" descr="data:image/png;base64,iVBORw0KGgoAAAANSUhEUgAAAOEAAADhCAMAAAAJbSJIAAAAhFBMVEUAAAD////8/PwEBATz8/PPz8/p6eklJSVRUVHIyMgsLCz5+fkICAjc3Nzv7+/19fVubm6cnJzBwcF6enqBgYExMTGqqqqjo6NZWVmKiopiYmK2trYgICAXFxfi4uLV1dWTk5NISEhAQEC6urpzc3NUVFQYGBheXl45OTmGhoZCQkJ9fX0hUjRyAAAJ/0lEQVR4nO2dh3biOhCGVSgB2caUUAOYwG5I9v3f72pkQygGjUGyLK6/bDlnL+jOb/XRaEzoNYwx9XdjPU7m+yUnFWb5/jUbNyNpNBVM5Iih5IZCFs4+XVtfgPdRUxxrRq+Q0lUC8jhXv1xbfxcOZioT35MwV0uewnCnvlptaZeAtfEaGuAdhbKWZVNe7bLP+wbYPA8pk/2R3VZI2eTwYf9QVieCnffHc4V0tTm2aw/hPJD9MaRnYyo5kcfoIP2ca0sfhGd/jCk9aafkKFAI2ve0eV4yOm2oJ3XIRoQEro0zgGyqcS9HoVACX6EOA6li3qPsTCFU6sjXIfQSNZPH7NBSlUKYQBLXhhmFkyHNpkWSjaMD1zaZJQjIhNFThSvZBV+jjWbIITM8U/jj2iILtIXqiKCQ0cmLDDLnfNODQrp6RX0E2mmqkNHdS8z0F8hxZQqVSOQfocdr0dvAtNiR6ohUOXxFgarW5rKFEipW/m3ocUhNIWNE0ITYWK/xm03/sMmx/VCh/KGqw72N0oHAfcv425MK1zbsOBbZ3f+JZ/3xeLEdSLaL8aQ/iqef79ngbX0AGMixdGbrSe/nSSfs0VzEar0dTd/t/I9PGUqFBh2/yruqntfPv22Y64E+oxcOZlP1RUuVKQulpGGyvFTfJlnr1aX7Uvm7tR121bftdJYVWZsc1KCkWcjA9FwP+5XCdJcqwm9LYysnC/ljkva4p+RRRhEKsw/CJ9lgbtSQDE4S+WPk4an2ud9mLe8hollgwVkbk7mx1vGxUPIeVSi/1xt/GLLllw3Zm+oAswYVj1cgTc9URN+0xjZZPisw/fpbSHF9724tSpHRzICsE55fWMnFGYfzENzgiRBJwy/l1XW+4stQc/XH+okBJkfkuFLHQ7IGPxum1CmEoK0/ldmygh077PSH4FhKv0Kb1pkRaVdKO0vojM6RVZiY64HnhPsKHBRxqMH8KJYnAWduY+PeBQjnH9ZgLNq4HlI5+bLVRFOJYu92SJXzYM+mQsFEFDieNcL8OCtTCoVyVjtDPtuxPXVHFrCCc1ON0AntA4fv7kabVgkCBW24mhY56dscZY4I2nETQRGQz+e2u1iYm7M/WBNvzWwI9RLdjKecbFg5dZgONuUL5GSA9Rfe+FSRpxOR0ruirEKcbSyN2mktkjg9o+DtzbDfiVhOLO8ddg4GG+xkL2Wsv6+P735ma6RXXAE9sWSJyx7Wuo46eTmsLvnvIcxmK5BlyCdR/rUB1L4eQo7vueo3a+RTgrVb2eua/Lj/S4V0Edw+UoJ/H2MbalSuPE66uLGwT+7d1+CphwAn8a3Mfoj2zUzUmvmmwKwkHEmpIw1HNFK5HtDHc0ItdnBbzFWpdUiWmKceYUziJMApFOYPpe5ZhRhJGY0xRclaHOG6IqY4cwy08igu5ljtbdcohYldSRfotr5wOQXv64wxAqnZw3gNe91DlwoXBTbmiMmV0bVNRZdovcCMik+sQvmpEaYOW5ZFnTHRjQ2siOdBrh8i7SKcsUbbqqZztK2K0QKRI/JJNBHDqezY5RFpDVrhC4Oq1i+R5H+3Em6Tz6d+19MvUJyUONUuc1mpE+Jcb86fAsVJhR/6VqH2+WUx1JpTOBhwpdVHy3RH6XtNp2iRTYRCw2E291hojSl8FXWM6IclKuxo67DwsDepVh3qvSt/ixbZ1xbJ6LcNLfnoh4XCRWLqcGhByg1aulZa3G2E6YflzRbLSPe0o8IeB23XLnVN0+40NSwKK0TMh6WuS43TblRsb4GgmId6jjjCKHV/aBR4FGPEyrvp2tCnWGlD41i5fhrTfGEOE0uc8A0Dbm+dOmDq2tCH4eQNoY/1XNv5DAOM03tQlYjoB4gpJgJ356lCOW0utUEr6nKbr5llONyYxzjaCnsNqoIKjtP3QlGmK9EcqtXtEHFH8hH4uWQLIGEVZpCRCx4HYV8GCAgZos5/GSs5EsMc/TQLnlahtyu2BTbSxGU0+6PILvi+QgmEzxQ5I6gOux5lqLg2QceVuahXhH6aSRTVRgt7X52S5hXodpCRl/IhCN88UBAF9qeFC4tTT6FER7ARoEd9o+OD5ce8yzcqzd3iQ7wZ3fqVbxQioNqYw1B6SNq8dW1yMaCFfhW4zudftspApfnDBnenTdSfTpjO2X2KU5jeVRj7JDANQsQuRJm6pVEkYqUCwM36JvqCRZbz1ytUaJdA9kFYz/nmAObq9B9/USqykSTPIipgHeUVzQh9muVJuijRHtT/VqE6ZvJoEAUCCH0XN5LvXSFGHmZTnRdYx0S+jTHAEnnpGyaJTsWO6/VAe0MdLimFdOJlav8pfqbfqdRcfkkMcMGj4HGiK89mwRSOCLjNFA48HEMJ1CEmEB8UJqRCua+KsMdd2xfTu7cxq4z2QoxaiPrZBVM6mKOXsMzbhabRxmqCwKVXHrVzptqALkFbbS/7X8Y/bQ0y9ubayKfQ3nMr+3aocfRXF0LvdoMncN2SDfa7e49HGUn7/p0t9RYmH5dqB1TcoUbhp+cK5/dP0uACM69CltJH4bo1m3+O33O4PhUR67o28jm4NsC5wIXhKiKHEN09N99OCK/RXWwfuzbwWQKdj8a3SIsr2rq9k9+Lbsm7zpXv08vNc9lrNoeshJcF2WWju23qs/dCobsOs/J4wQbA+wfv42Ns7Clq4X0Xo29icoIuBVSpqZGsMG927uJXUFAOfltfU1NTU1NTU1NTU1NTEv+DzVO3pSXy2yfc1TgxAN8VapOUea/w9etQA6sVVp1aYa2w+tQKa4XVp1ZYK6w+tcJaYfWpFdYKq0+tsFZYfSqicGnPN10BhZwExGIQawUUEtImX/YKr4TCH2LxLUOVUBgTi/GB7hVyLmvQYjJw9wolY2Ix0bJ7hZCCi9Cuu1ZKS6hDRug/a4V3RUOHsJs0CULNicWs/Lytx+59BE62UqG1W46VuOAbUSLgvXu2jLlfrOV0LVB2TClhNPQz840eleuvRxi8PaISDcowIGkj1RHGXuDqSi6cq7TMBCYlL18BooWTDeQTVQp9v2GVy+FdWUQtnpKXbKY7elBIhfD85n8+0a9CmDFI4Pl1xzMgNXOWKY5kq3w/3yJxCxCYZElH0joUgn6/VFfk8M5BcaIQUofOPc3ql4ecKHqMsdNWKpusmKeJxb0nkCo2jWNc5EGhrEcRE5+z4RwJQOBv7vAThZQN/c5KlcHhFQx5CqFaJ+knPAV2Y9DPZmoUvWqlakil649UoY91mb6mhywH9CyV4ZlC+dODV4B5OuCoqWAXXaS3P1OoXrsQTom/LXXTVCroDYWH5P4dtZvySCTPfr9tc5KpkOt/kiLD3d/DdyveYpW41MS4mZssJkehGokaA78yHMWLBqU07w0a+QrT9c5qkcQbyx7NZwnaP3GyCNmv1Zf8B77ta4b5x21s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6388" name="AutoShape 4" descr="data:image/png;base64,iVBORw0KGgoAAAANSUhEUgAAAOEAAADhCAMAAAAJbSJIAAAAhFBMVEUAAAD////8/PwEBATz8/PPz8/p6eklJSVRUVHIyMgsLCz5+fkICAjc3Nzv7+/19fVubm6cnJzBwcF6enqBgYExMTGqqqqjo6NZWVmKiopiYmK2trYgICAXFxfi4uLV1dWTk5NISEhAQEC6urpzc3NUVFQYGBheXl45OTmGhoZCQkJ9fX0hUjRyAAAJ/0lEQVR4nO2dh3biOhCGVSgB2caUUAOYwG5I9v3f72pkQygGjUGyLK6/bDlnL+jOb/XRaEzoNYwx9XdjPU7m+yUnFWb5/jUbNyNpNBVM5Iih5IZCFs4+XVtfgPdRUxxrRq+Q0lUC8jhXv1xbfxcOZioT35MwV0uewnCnvlptaZeAtfEaGuAdhbKWZVNe7bLP+wbYPA8pk/2R3VZI2eTwYf9QVieCnffHc4V0tTm2aw/hPJD9MaRnYyo5kcfoIP2ca0sfhGd/jCk9aafkKFAI2ve0eV4yOm2oJ3XIRoQEro0zgGyqcS9HoVACX6EOA6li3qPsTCFU6sjXIfQSNZPH7NBSlUKYQBLXhhmFkyHNpkWSjaMD1zaZJQjIhNFThSvZBV+jjWbIITM8U/jj2iILtIXqiKCQ0cmLDDLnfNODQrp6RX0E2mmqkNHdS8z0F8hxZQqVSOQfocdr0dvAtNiR6ohUOXxFgarW5rKFEipW/m3ocUhNIWNE0ITYWK/xm03/sMmx/VCh/KGqw72N0oHAfcv425MK1zbsOBbZ3f+JZ/3xeLEdSLaL8aQ/iqef79ngbX0AGMixdGbrSe/nSSfs0VzEar0dTd/t/I9PGUqFBh2/yruqntfPv22Y64E+oxcOZlP1RUuVKQulpGGyvFTfJlnr1aX7Uvm7tR121bftdJYVWZsc1KCkWcjA9FwP+5XCdJcqwm9LYysnC/ljkva4p+RRRhEKsw/CJ9lgbtSQDE4S+WPk4an2ud9mLe8hollgwVkbk7mx1vGxUPIeVSi/1xt/GLLllw3Zm+oAswYVj1cgTc9URN+0xjZZPisw/fpbSHF9724tSpHRzICsE55fWMnFGYfzENzgiRBJwy/l1XW+4stQc/XH+okBJkfkuFLHQ7IGPxum1CmEoK0/ldmygh077PSH4FhKv0Kb1pkRaVdKO0vojM6RVZiY64HnhPsKHBRxqMH8KJYnAWduY+PeBQjnH9ZgLNq4HlI5+bLVRFOJYu92SJXzYM+mQsFEFDieNcL8OCtTCoVyVjtDPtuxPXVHFrCCc1ON0AntA4fv7kabVgkCBW24mhY56dscZY4I2nETQRGQz+e2u1iYm7M/WBNvzWwI9RLdjKecbFg5dZgONuUL5GSA9Rfe+FSRpxOR0ruirEKcbSyN2mktkjg9o+DtzbDfiVhOLO8ddg4GG+xkL2Wsv6+P735ma6RXXAE9sWSJyx7Wuo46eTmsLvnvIcxmK5BlyCdR/rUB1L4eQo7vueo3a+RTgrVb2eua/Lj/S4V0Edw+UoJ/H2MbalSuPE66uLGwT+7d1+CphwAn8a3Mfoj2zUzUmvmmwKwkHEmpIw1HNFK5HtDHc0ItdnBbzFWpdUiWmKceYUziJMApFOYPpe5ZhRhJGY0xRclaHOG6IqY4cwy08igu5ljtbdcohYldSRfotr5wOQXv64wxAqnZw3gNe91DlwoXBTbmiMmV0bVNRZdovcCMik+sQvmpEaYOW5ZFnTHRjQ2siOdBrh8i7SKcsUbbqqZztK2K0QKRI/JJNBHDqezY5RFpDVrhC4Oq1i+R5H+3Em6Tz6d+19MvUJyUONUuc1mpE+Jcb86fAsVJhR/6VqH2+WUx1JpTOBhwpdVHy3RH6XtNp2iRTYRCw2E291hojSl8FXWM6IclKuxo67DwsDepVh3qvSt/ixbZ1xbJ6LcNLfnoh4XCRWLqcGhByg1aulZa3G2E6YflzRbLSPe0o8IeB23XLnVN0+40NSwKK0TMh6WuS43TblRsb4GgmId6jjjCKHV/aBR4FGPEyrvp2tCnWGlD41i5fhrTfGEOE0uc8A0Dbm+dOmDq2tCH4eQNoY/1XNv5DAOM03tQlYjoB4gpJgJ356lCOW0utUEr6nKbr5llONyYxzjaCnsNqoIKjtP3QlGmK9EcqtXtEHFH8hH4uWQLIGEVZpCRCx4HYV8GCAgZos5/GSs5EsMc/TQLnlahtyu2BTbSxGU0+6PILvi+QgmEzxQ5I6gOux5lqLg2QceVuahXhH6aSRTVRgt7X52S5hXodpCRl/IhCN88UBAF9qeFC4tTT6FER7ARoEd9o+OD5ce8yzcqzd3iQ7wZ3fqVbxQioNqYw1B6SNq8dW1yMaCFfhW4zudftspApfnDBnenTdSfTpjO2X2KU5jeVRj7JDANQsQuRJm6pVEkYqUCwM36JvqCRZbz1ytUaJdA9kFYz/nmAObq9B9/USqykSTPIipgHeUVzQh9muVJuijRHtT/VqE6ZvJoEAUCCH0XN5LvXSFGHmZTnRdYx0S+jTHAEnnpGyaJTsWO6/VAe0MdLimFdOJlav8pfqbfqdRcfkkMcMGj4HGiK89mwRSOCLjNFA48HEMJ1CEmEB8UJqRCua+KsMdd2xfTu7cxq4z2QoxaiPrZBVM6mKOXsMzbhabRxmqCwKVXHrVzptqALkFbbS/7X8Y/bQ0y9ubayKfQ3nMr+3aocfRXF0LvdoMncN2SDfa7e49HGUn7/p0t9RYmH5dqB1TcoUbhp+cK5/dP0uACM69CltJH4bo1m3+O33O4PhUR67o28jm4NsC5wIXhKiKHEN09N99OCK/RXWwfuzbwWQKdj8a3SIsr2rq9k9+Lbsm7zpXv08vNc9lrNoeshJcF2WWju23qs/dCobsOs/J4wQbA+wfv42Ns7Clq4X0Xo29icoIuBVSpqZGsMG927uJXUFAOfltfU1NTU1NTU1NTU1NTEv+DzVO3pSXy2yfc1TgxAN8VapOUea/w9etQA6sVVp1aYa2w+tQKa4XVp1ZYK6w+tcJaYfWpFdYKq0+tsFZYfSqicGnPN10BhZwExGIQawUUEtImX/YKr4TCH2LxLUOVUBgTi/GB7hVyLmvQYjJw9wolY2Ix0bJ7hZCCi9Cuu1ZKS6hDRug/a4V3RUOHsJs0CULNicWs/Lytx+59BE62UqG1W46VuOAbUSLgvXu2jLlfrOV0LVB2TClhNPQz840eleuvRxi8PaISDcowIGkj1RHGXuDqSi6cq7TMBCYlL18BooWTDeQTVQp9v2GVy+FdWUQtnpKXbKY7elBIhfD85n8+0a9CmDFI4Pl1xzMgNXOWKY5kq3w/3yJxCxCYZElH0joUgn6/VFfk8M5BcaIQUofOPc3ql4ecKHqMsdNWKpusmKeJxb0nkCo2jWNc5EGhrEcRE5+z4RwJQOBv7vAThZQN/c5KlcHhFQx5CqFaJ+knPAV2Y9DPZmoUvWqlakil649UoY91mb6mhywH9CyV4ZlC+dODV4B5OuCoqWAXXaS3P1OoXrsQTom/LXXTVCroDYWH5P4dtZvySCTPfr9tc5KpkOt/kiLD3d/DdyveYpW41MS4mZssJkehGokaA78yHMWLBqU07w0a+QrT9c5qkcQbyx7NZwnaP3GyCNmv1Zf8B77ta4b5x21s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6390" name="Picture 6" descr="http://monkee-boy.com/blog/wp-content/uploads/2014/05/question-mark.jpg">
            <a:hlinkClick r:id="rId2" action="ppaction://hlinksldjump"/>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86200" y="0"/>
            <a:ext cx="1846533" cy="1828800"/>
          </a:xfrm>
          <a:prstGeom prst="rect">
            <a:avLst/>
          </a:prstGeom>
          <a:noFill/>
        </p:spPr>
      </p:pic>
      <p:pic>
        <p:nvPicPr>
          <p:cNvPr id="16392" name="Picture 8" descr="http://www.rhinebeckcfc.com/treeat1.gif">
            <a:hlinkClick r:id="rId4" action="ppaction://hlinksldjump"/>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989143" y="2743200"/>
            <a:ext cx="3154857" cy="2438400"/>
          </a:xfrm>
          <a:prstGeom prst="rect">
            <a:avLst/>
          </a:prstGeom>
          <a:noFill/>
        </p:spPr>
      </p:pic>
      <p:pic>
        <p:nvPicPr>
          <p:cNvPr id="16396" name="Picture 12" descr="http://s.hswstatic.com/gif/paint-activities-3.jpg"/>
          <p:cNvPicPr>
            <a:picLocks noChangeAspect="1" noChangeArrowheads="1"/>
          </p:cNvPicPr>
          <p:nvPr/>
        </p:nvPicPr>
        <p:blipFill>
          <a:blip r:embed="rId6" cstate="print">
            <a:clrChange>
              <a:clrFrom>
                <a:srgbClr val="FFFFFF"/>
              </a:clrFrom>
              <a:clrTo>
                <a:srgbClr val="FFFFFF">
                  <a:alpha val="0"/>
                </a:srgbClr>
              </a:clrTo>
            </a:clrChange>
          </a:blip>
          <a:srcRect l="45000" b="21321"/>
          <a:stretch>
            <a:fillRect/>
          </a:stretch>
        </p:blipFill>
        <p:spPr bwMode="auto">
          <a:xfrm>
            <a:off x="381000" y="2133600"/>
            <a:ext cx="838200" cy="1792604"/>
          </a:xfrm>
          <a:prstGeom prst="rect">
            <a:avLst/>
          </a:prstGeom>
          <a:noFill/>
        </p:spPr>
      </p:pic>
      <p:pic>
        <p:nvPicPr>
          <p:cNvPr id="16398" name="Picture 14" descr="http://www.clker.com/cliparts/e/c/1/1/119542307725783745open_book_john_olsen_01.svg.med.png"/>
          <p:cNvPicPr>
            <a:picLocks noChangeAspect="1" noChangeArrowheads="1"/>
          </p:cNvPicPr>
          <p:nvPr/>
        </p:nvPicPr>
        <p:blipFill>
          <a:blip r:embed="rId7" cstate="print"/>
          <a:srcRect/>
          <a:stretch>
            <a:fillRect/>
          </a:stretch>
        </p:blipFill>
        <p:spPr bwMode="auto">
          <a:xfrm>
            <a:off x="0" y="3200400"/>
            <a:ext cx="3834581" cy="1981200"/>
          </a:xfrm>
          <a:prstGeom prst="rect">
            <a:avLst/>
          </a:prstGeom>
          <a:noFill/>
        </p:spPr>
      </p:pic>
      <p:sp>
        <p:nvSpPr>
          <p:cNvPr id="11" name="TextBox 10"/>
          <p:cNvSpPr txBox="1"/>
          <p:nvPr/>
        </p:nvSpPr>
        <p:spPr>
          <a:xfrm rot="19681826">
            <a:off x="348135" y="3404707"/>
            <a:ext cx="1754457" cy="892552"/>
          </a:xfrm>
          <a:prstGeom prst="rect">
            <a:avLst/>
          </a:prstGeom>
          <a:noFill/>
        </p:spPr>
        <p:txBody>
          <a:bodyPr wrap="square" rtlCol="0">
            <a:spAutoFit/>
          </a:bodyPr>
          <a:lstStyle/>
          <a:p>
            <a:r>
              <a:rPr lang="en-US" sz="2400" dirty="0">
                <a:latin typeface="Amienne" pitchFamily="82" charset="0"/>
              </a:rPr>
              <a:t>Edgar Allan</a:t>
            </a:r>
          </a:p>
          <a:p>
            <a:endParaRPr lang="en-US" sz="2800" dirty="0">
              <a:latin typeface="Amienne" pitchFamily="82" charset="0"/>
            </a:endParaRPr>
          </a:p>
        </p:txBody>
      </p:sp>
      <p:sp>
        <p:nvSpPr>
          <p:cNvPr id="12" name="TextBox 11"/>
          <p:cNvSpPr txBox="1"/>
          <p:nvPr/>
        </p:nvSpPr>
        <p:spPr>
          <a:xfrm rot="19611762">
            <a:off x="653465" y="3826665"/>
            <a:ext cx="1219200" cy="461665"/>
          </a:xfrm>
          <a:prstGeom prst="rect">
            <a:avLst/>
          </a:prstGeom>
          <a:noFill/>
        </p:spPr>
        <p:txBody>
          <a:bodyPr wrap="square" rtlCol="0">
            <a:spAutoFit/>
          </a:bodyPr>
          <a:lstStyle/>
          <a:p>
            <a:r>
              <a:rPr lang="en-US" sz="2400" dirty="0">
                <a:latin typeface="Amienne" pitchFamily="82" charset="0"/>
              </a:rPr>
              <a:t>Poe</a:t>
            </a:r>
            <a:endParaRPr lang="en-US" sz="2400" dirty="0"/>
          </a:p>
        </p:txBody>
      </p:sp>
      <p:pic>
        <p:nvPicPr>
          <p:cNvPr id="13" name="Picture 3" descr="http://4.bp.blogspot.com/-rAIXnx2vM20/TayGUG65v7I/AAAAAAAAAms/5bYDHtG1DM8/s320/Edgar_Allan_Poe.jpg">
            <a:hlinkClick r:id="rId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145434">
            <a:off x="2029075" y="3363737"/>
            <a:ext cx="581035" cy="729142"/>
          </a:xfrm>
          <a:prstGeom prst="rect">
            <a:avLst/>
          </a:prstGeom>
          <a:ln w="38100" cap="sq">
            <a:solidFill>
              <a:srgbClr val="000000"/>
            </a:solidFill>
            <a:prstDash val="solid"/>
            <a:miter lim="800000"/>
          </a:ln>
          <a:effectLst>
            <a:outerShdw blurRad="50800" dist="38100" dir="2700000" algn="tl" rotWithShape="0">
              <a:srgbClr val="000000">
                <a:alpha val="43000"/>
              </a:srgbClr>
            </a:outerShdw>
            <a:softEdge rad="63500"/>
          </a:effectLst>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400800" y="5257800"/>
            <a:ext cx="2743200" cy="523220"/>
          </a:xfrm>
          <a:prstGeom prst="rect">
            <a:avLst/>
          </a:prstGeom>
          <a:noFill/>
        </p:spPr>
        <p:txBody>
          <a:bodyPr wrap="square" rtlCol="0">
            <a:spAutoFit/>
          </a:bodyPr>
          <a:lstStyle/>
          <a:p>
            <a:pPr algn="ctr"/>
            <a:r>
              <a:rPr lang="en-US" sz="2800" dirty="0">
                <a:latin typeface="Agency FB" pitchFamily="34" charset="0"/>
              </a:rPr>
              <a:t>Family Tree</a:t>
            </a:r>
          </a:p>
        </p:txBody>
      </p:sp>
      <p:sp>
        <p:nvSpPr>
          <p:cNvPr id="15" name="TextBox 14"/>
          <p:cNvSpPr txBox="1"/>
          <p:nvPr/>
        </p:nvSpPr>
        <p:spPr>
          <a:xfrm>
            <a:off x="5486400" y="685800"/>
            <a:ext cx="3048000" cy="523220"/>
          </a:xfrm>
          <a:prstGeom prst="rect">
            <a:avLst/>
          </a:prstGeom>
          <a:noFill/>
        </p:spPr>
        <p:txBody>
          <a:bodyPr wrap="square" rtlCol="0">
            <a:spAutoFit/>
          </a:bodyPr>
          <a:lstStyle/>
          <a:p>
            <a:pPr algn="ctr"/>
            <a:r>
              <a:rPr lang="en-US" sz="2800" dirty="0">
                <a:latin typeface="Agency FB" pitchFamily="34" charset="0"/>
              </a:rPr>
              <a:t>Timeline</a:t>
            </a:r>
          </a:p>
        </p:txBody>
      </p:sp>
      <p:sp>
        <p:nvSpPr>
          <p:cNvPr id="16" name="TextBox 15"/>
          <p:cNvSpPr txBox="1"/>
          <p:nvPr/>
        </p:nvSpPr>
        <p:spPr>
          <a:xfrm>
            <a:off x="0" y="5029200"/>
            <a:ext cx="3886200" cy="523220"/>
          </a:xfrm>
          <a:prstGeom prst="rect">
            <a:avLst/>
          </a:prstGeom>
          <a:noFill/>
        </p:spPr>
        <p:txBody>
          <a:bodyPr wrap="square" rtlCol="0">
            <a:spAutoFit/>
          </a:bodyPr>
          <a:lstStyle/>
          <a:p>
            <a:pPr algn="ctr"/>
            <a:r>
              <a:rPr lang="en-US" sz="2800" dirty="0">
                <a:latin typeface="Agency FB" pitchFamily="34" charset="0"/>
              </a:rPr>
              <a:t>ABC Biography</a:t>
            </a:r>
          </a:p>
        </p:txBody>
      </p:sp>
      <p:pic>
        <p:nvPicPr>
          <p:cNvPr id="16400" name="Picture 16" descr="http://etc-mysitemyway.s3.amazonaws.com/icons/legacy-previews/icons/magic-marker-icons-culture/115226-magic-marker-icon-culture-books3-stacked.png">
            <a:hlinkClick r:id="rId10" action="ppaction://hlinksldjump"/>
          </p:cNvPr>
          <p:cNvPicPr>
            <a:picLocks noChangeAspect="1" noChangeArrowheads="1"/>
          </p:cNvPicPr>
          <p:nvPr/>
        </p:nvPicPr>
        <p:blipFill>
          <a:blip r:embed="rId11" cstate="print"/>
          <a:srcRect/>
          <a:stretch>
            <a:fillRect/>
          </a:stretch>
        </p:blipFill>
        <p:spPr bwMode="auto">
          <a:xfrm>
            <a:off x="-228600" y="0"/>
            <a:ext cx="2514600" cy="2514601"/>
          </a:xfrm>
          <a:prstGeom prst="rect">
            <a:avLst/>
          </a:prstGeom>
          <a:noFill/>
        </p:spPr>
      </p:pic>
      <p:sp>
        <p:nvSpPr>
          <p:cNvPr id="19" name="TextBox 18"/>
          <p:cNvSpPr txBox="1"/>
          <p:nvPr/>
        </p:nvSpPr>
        <p:spPr>
          <a:xfrm>
            <a:off x="1219200" y="1828800"/>
            <a:ext cx="2057400" cy="523220"/>
          </a:xfrm>
          <a:prstGeom prst="rect">
            <a:avLst/>
          </a:prstGeom>
          <a:noFill/>
        </p:spPr>
        <p:txBody>
          <a:bodyPr wrap="square" rtlCol="0">
            <a:spAutoFit/>
          </a:bodyPr>
          <a:lstStyle/>
          <a:p>
            <a:pPr algn="ctr"/>
            <a:r>
              <a:rPr lang="en-US" sz="2800" dirty="0">
                <a:latin typeface="Agency FB" pitchFamily="34" charset="0"/>
              </a:rPr>
              <a:t>Read More</a:t>
            </a:r>
          </a:p>
        </p:txBody>
      </p:sp>
      <p:pic>
        <p:nvPicPr>
          <p:cNvPr id="19458" name="Picture 2" descr="http://www.heritage.nf.ca/exploration/images/sandglass.gif">
            <a:hlinkClick r:id="rId12" action="ppaction://hlinksldjump"/>
          </p:cNvPr>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7543800" y="228600"/>
            <a:ext cx="1219200" cy="1917292"/>
          </a:xfrm>
          <a:prstGeom prst="rect">
            <a:avLst/>
          </a:prstGeom>
          <a:noFill/>
        </p:spPr>
      </p:pic>
      <p:sp>
        <p:nvSpPr>
          <p:cNvPr id="17" name="TextBox 16"/>
          <p:cNvSpPr txBox="1"/>
          <p:nvPr/>
        </p:nvSpPr>
        <p:spPr>
          <a:xfrm>
            <a:off x="3352800" y="3124200"/>
            <a:ext cx="3124200" cy="1446550"/>
          </a:xfrm>
          <a:prstGeom prst="rect">
            <a:avLst/>
          </a:prstGeom>
          <a:noFill/>
        </p:spPr>
        <p:txBody>
          <a:bodyPr wrap="square" rtlCol="0">
            <a:spAutoFit/>
          </a:bodyPr>
          <a:lstStyle/>
          <a:p>
            <a:pPr algn="ctr"/>
            <a:r>
              <a:rPr lang="en-US" sz="4400" dirty="0">
                <a:latin typeface="Agency FB" pitchFamily="34" charset="0"/>
              </a:rPr>
              <a:t>Table of Contents</a:t>
            </a:r>
          </a:p>
        </p:txBody>
      </p:sp>
      <p:sp>
        <p:nvSpPr>
          <p:cNvPr id="18" name="TextBox 17"/>
          <p:cNvSpPr txBox="1"/>
          <p:nvPr/>
        </p:nvSpPr>
        <p:spPr>
          <a:xfrm>
            <a:off x="3352800" y="1828800"/>
            <a:ext cx="3048000" cy="523220"/>
          </a:xfrm>
          <a:prstGeom prst="rect">
            <a:avLst/>
          </a:prstGeom>
          <a:noFill/>
        </p:spPr>
        <p:txBody>
          <a:bodyPr wrap="square" rtlCol="0">
            <a:spAutoFit/>
          </a:bodyPr>
          <a:lstStyle/>
          <a:p>
            <a:pPr algn="ctr"/>
            <a:r>
              <a:rPr lang="en-US" sz="2800" dirty="0">
                <a:latin typeface="Agency FB" pitchFamily="34" charset="0"/>
              </a:rPr>
              <a:t>Cause of Death</a:t>
            </a:r>
          </a:p>
        </p:txBody>
      </p:sp>
      <p:pic>
        <p:nvPicPr>
          <p:cNvPr id="19462" name="Picture 6" descr="http://s.hswstatic.com/gif/paint-activities-3.jpg"/>
          <p:cNvPicPr>
            <a:picLocks noChangeAspect="1" noChangeArrowheads="1"/>
          </p:cNvPicPr>
          <p:nvPr/>
        </p:nvPicPr>
        <p:blipFill>
          <a:blip r:embed="rId6" cstate="print">
            <a:clrChange>
              <a:clrFrom>
                <a:srgbClr val="FFFFFF"/>
              </a:clrFrom>
              <a:clrTo>
                <a:srgbClr val="FFFFFF">
                  <a:alpha val="0"/>
                </a:srgbClr>
              </a:clrTo>
            </a:clrChange>
          </a:blip>
          <a:srcRect l="44000" b="19732"/>
          <a:stretch>
            <a:fillRect/>
          </a:stretch>
        </p:blipFill>
        <p:spPr bwMode="auto">
          <a:xfrm>
            <a:off x="4114800" y="1524000"/>
            <a:ext cx="853440" cy="1828800"/>
          </a:xfrm>
          <a:prstGeom prst="rect">
            <a:avLst/>
          </a:prstGeom>
          <a:noFill/>
        </p:spPr>
      </p:pic>
      <p:pic>
        <p:nvPicPr>
          <p:cNvPr id="19464" name="Picture 8" descr="http://i.imgur.com/OJnzV.png">
            <a:hlinkClick r:id="rId14" action="ppaction://hlinksldjump"/>
          </p:cNvPr>
          <p:cNvPicPr>
            <a:picLocks noChangeAspect="1" noChangeArrowheads="1"/>
          </p:cNvPicPr>
          <p:nvPr/>
        </p:nvPicPr>
        <p:blipFill>
          <a:blip r:embed="rId15" cstate="print">
            <a:clrChange>
              <a:clrFrom>
                <a:srgbClr val="FBFCFB"/>
              </a:clrFrom>
              <a:clrTo>
                <a:srgbClr val="FBFCFB">
                  <a:alpha val="0"/>
                </a:srgbClr>
              </a:clrTo>
            </a:clrChange>
          </a:blip>
          <a:srcRect/>
          <a:stretch>
            <a:fillRect/>
          </a:stretch>
        </p:blipFill>
        <p:spPr bwMode="auto">
          <a:xfrm>
            <a:off x="3276600" y="5848981"/>
            <a:ext cx="2895600" cy="1009019"/>
          </a:xfrm>
          <a:prstGeom prst="rect">
            <a:avLst/>
          </a:prstGeom>
          <a:noFill/>
        </p:spPr>
      </p:pic>
      <p:sp>
        <p:nvSpPr>
          <p:cNvPr id="19466" name="AutoShape 10" descr="data:image/jpeg;base64,/9j/4AAQSkZJRgABAQAAAQABAAD/2wCEAAkGBxQTEhUUExIVFhUVGRoWGBgYFxgZFxcdIhwbHxcZHBweISghIxwlGxcfITEhKCo3Oi4yFyAzOjMtOigtLisBCgoKBQUFDgUFDisZExkrKysrKysrKysrKysrKysrKysrKysrKysrKysrKysrKysrKysrKysrKysrKysrKysrK//AABEIAHQAeAMBIgACEQEDEQH/xAAbAAEAAgMBAQAAAAAAAAAAAAAABQYCAwQHAf/EAEEQAAIBAwEEBQgHBwMFAAAAAAECAwAEERIFBiExE0FRYXEUIiMyQnKBkTNSYpKhscEHFSRTgrLRFmPCF3OEorP/xAAUAQEAAAAAAAAAAAAAAAAAAAAA/8QAFBEBAAAAAAAAAAAAAAAAAAAAAP/aAAwDAQACEQMRAD8A9wpSlArm2jfpAhkkbCggdpJJwqgDiSSQABzzXTUBtW1E19bI3FIUkuCueBfKLE2Ps5c+OOyg+NtK+c+iskVc85pgpx1HSit8s1hLb7TfGJrSLtxHJIfhllrg2bFLd3d6xuJ444ZFt41jZVU6UDO3EHJ1SYz9mp9NjgDBnnPeZMH8AKCOh2HeH6XaTnujhjT89VdabBOPOu7pv61X+1RW79yR9bSnPbK/+aJsGAeyx8Xc/rQc0m7cR9ea4PjO4/IitX7gtlP00oPfcyfq1d8mwbdvWhU+OT+ta23ZszxNrCT3opoOaS2t14G8df8AyT+prXtHYMpRmgv7hH0krkq6ZxwyCuceBrHbm7lmltO/ksAKxSNno14YQ8eVELRW2z1VioBhjcDrBjIwf6sH4UGO6+2pml8muCjv0KXCSoCokRiQdSH1WB7+OeqrPVP2YS+27s5yIrWCPHYWd2/41cKBSlKBSlKBUDBcAX12zHzYoIB4cZ3f8NPyqeqkbdmKWu15APOOpFxzPoUVQP6mPzoJH9nCk2EcrDDXBe5YdhkcvjwAIHwqzVzbNtRFFHEOUaKgx3AD9K6aBSlKBSlKCE32b+AuftRMn3vNH51jvUumCL7M9v8A/VBX3fNv4bT9eWFPvSoKz3oXKRKOu4g/CQE/gKCM3RGq92pLw+mjhB7o4lP90pq2VVP2dHVDcS/zbu5b4CQov4IKtdApSlApSlAqobfAaOOP+ffIPHQ+th92IirfVKuAx8jm0SPHFc3EjdGhcg+lRDpHH2iOHbQXWlQy70Wx5yMvvxSp/corau8VqTjymLPYXAPyNBKUrlj2jC3qyxnwdf8ANbkmU8mU+BBoNlKUoITenBW3U+1cw/HDav8AjWO8cnpbVeyR5T4JG5/MisN53HT2Cnm1zn7sUp/xUXv5d6DI+foLG5c8Otyip/Y1B1/swjxsu1PDLx9IcdrEsfzq01D7nW/R2NqmMaYYxjs80VMUClKUClKUCoTc6TNsO6SYHx6V6m6gL7dsmRpbe6mtnfBfRpeNyBjJjcFQe8Yz10E/WuSBW9ZVPiAagZLXaSk6Lm2cdQeF1P3lcj8K1jaG009eygk/7Vxg+OJFXHhmggLm8aS3a8RLHo1yxt2h1TMASAjNkaZDyxpODw41bjuvZ4wLWJfdUKfmuDULLcAP00uxZekBzrRbeVu45V8k/Csrf9o1m2Tpul0kq2bWc6WHNTpQ8RQSMm59o3ONx7s86/k4rD/R8AGEkuk926nOPvMaw/17s72ryJCepyUPyYA12Wu9VlJ9HeW7Z7JUP60Gix3UjjnSZpriZowwjEspdULY1Mo4cSBjjVU/aZN6PaA62htLdfGSWXI/EV6L5SmktrXSBknUMAdua8+2nJFtOZYrM61M0U9zL7EaREGNVP136h1DJOMjIeg2kWlEX6qgfIYrbSlApSlApSsJ5lRSzsFVRksTgAdZJNBnSqTtLb8103RWokVCAdSACZweRBbhFGePnt5x46VPOumFniAXyqaBupLoLMhPYJebffzQW2lQvl13GPSWyzD61u41Y7dEmn5BjW603gt3bR0miT6kgMb/AADAZ+FB2Xt7HCpeWRUUc2YgD5mqlFtYi7lmtomMEkaF3dJFieQEjUhCk50HBYjB0rxOK49492Lhr97pRK6aEEYjkjZo2GekYRTDoyCNPI54Htrps96J1ISRoS3LROr2kvgudcbnwOKCdtdpJKDrtz2HHRyr/wChLfNRXnu9u6lnFtOBvJYWhmw0qacYLOsWoAdRaVT3FD2mrje7wnUVFmUnC9JrmaNYkXl0hlVmJXJxhRnwrh2fsBrqbp5Sz5MZaZlMesRtrSOGPmsWsAlm4tgDlxoOv/pns4E6YXQEY0pPOq490PirFsjZMNrEsNvEsca8lUfMnrJ7zXbSgUpSgUpSg59oXqQRPLK2mONS7N2AcSeFUzbnTzJHPKulHZeijbDxW4PHyi5AOHYADC8VUkcebC57QtFmikif1ZFZG8CMH86omzRc7LVY5dLQLhFbJETDGAcn6GQ/VPmE8ipNBdtk2McSYj87UdTOTqaQnmzN1n8hgDgK65IwwIYAg8CCMg/CoCwKMSbR+ifGp4HGFOesp7OT7acDz86pC12spYRyjopT7DHg3bobkw8OPaBQaf3KY+NtK0Q/lnz4fAKTlR3KQO6ua/ukK9Hf2qlOevT0sB784ypH2gMdpqwVXNv7eKs0MJ85QDLJjUIQeCqB7Uz+ynxPUCGgbvui69nXjRg8RHIxntm8ATqUe63XyNabneMxr0e1LIoh4GVQLi1PvHGpR7y476kdkbDeCJRDJ0R4loyA6FmJYs59YuSeLA8TW+LbJFwttLF6R1Lhozrj0jrfkUz1ZHHBwTigj9lbq7PaRbqBVcacIBIXhXjnKJkqDnsHCrRXmW9F9FZzM+zFPlAZDcxQqDblSwBMoyFWU5OCvnE88irlvJvNFaDzlkllILLDCheVgOZwOS/aPCgm6VStmb7TSBZHsdEDSrD0izo5BZgoOnAyAxANXWgUpSgUpSgV8dQQQQCDwIPEGvtKCs3m6gXjasI9PFYmz0Sn/bI8+LOPYOPsmsf3qgAgv48E8AZACjHqw/qk9hGD9kVaK1zwK6lXVWVuBVgCCOwg0EU1nNpxbXI0HI9KpkZO9WyDkceDZ5js4xmzLNIpwkgZEjPodfHp5CPPnd+RkOdIU8fWPWMNqbpNgeSyaQp1LFIXKA/7bqQ8Z7wSB2VHvtO4iUpcjQuMMtzH0sLDuuIhwX30zQWnaW0iG6GEB5yAdJPmxg5AeQjkuQeHM4OO6hbc2npidIrnoYS38Vft9JO/XFbDPE+zkcF4AZ4106mlzBarEwYa5FgneRZDgBRNclR0ceOGgZZhwGADU3s/ciLpUnuytxMihY10BbeAD2YouIA4czk0EDuNskzNGREYrKMdKkeMdJLqGh5H5yOANRI83LADOnNWPdGSPo5bmRkEs0khkLMMoFdlSIk8ggGMdpJ66s9Rsm79qzmRrWAuTksYkLE9pOM576CBWwhu7uOaGIdFE3SvMMhZ3AwiovJgPWL45hcE8cXClKBSlKBSlKBSlKBSlKBSlKDCKFVzpVVycnAAyesnHXWdKUClKUClKUClKUClK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9468" name="AutoShape 12" descr="data:image/jpeg;base64,/9j/4AAQSkZJRgABAQAAAQABAAD/2wCEAAkGBxQTEhUUExIVFhUVGRoWGBgYFxgZFxcdIhwbHxcZHBweISghIxwlGxcfITEhKCo3Oi4yFyAzOjMtOigtLisBCgoKBQUFDgUFDisZExkrKysrKysrKysrKysrKysrKysrKysrKysrKysrKysrKysrKysrKysrKysrKysrKysrK//AABEIAHQAeAMBIgACEQEDEQH/xAAbAAEAAgMBAQAAAAAAAAAAAAAABQYCAwQHAf/EAEEQAAIBAwEEBQgHBwMFAAAAAAECAwAEERIFBiExE0FRYXEUIiMyQnKBkTNSYpKhscEHFSRTgrLRFmPCF3OEorP/xAAUAQEAAAAAAAAAAAAAAAAAAAAA/8QAFBEBAAAAAAAAAAAAAAAAAAAAAP/aAAwDAQACEQMRAD8A9wpSlArm2jfpAhkkbCggdpJJwqgDiSSQABzzXTUBtW1E19bI3FIUkuCueBfKLE2Ps5c+OOyg+NtK+c+iskVc85pgpx1HSit8s1hLb7TfGJrSLtxHJIfhllrg2bFLd3d6xuJ444ZFt41jZVU6UDO3EHJ1SYz9mp9NjgDBnnPeZMH8AKCOh2HeH6XaTnujhjT89VdabBOPOu7pv61X+1RW79yR9bSnPbK/+aJsGAeyx8Xc/rQc0m7cR9ea4PjO4/IitX7gtlP00oPfcyfq1d8mwbdvWhU+OT+ta23ZszxNrCT3opoOaS2t14G8df8AyT+prXtHYMpRmgv7hH0krkq6ZxwyCuceBrHbm7lmltO/ksAKxSNno14YQ8eVELRW2z1VioBhjcDrBjIwf6sH4UGO6+2pml8muCjv0KXCSoCokRiQdSH1WB7+OeqrPVP2YS+27s5yIrWCPHYWd2/41cKBSlKBSlKBUDBcAX12zHzYoIB4cZ3f8NPyqeqkbdmKWu15APOOpFxzPoUVQP6mPzoJH9nCk2EcrDDXBe5YdhkcvjwAIHwqzVzbNtRFFHEOUaKgx3AD9K6aBSlKBSlKCE32b+AuftRMn3vNH51jvUumCL7M9v8A/VBX3fNv4bT9eWFPvSoKz3oXKRKOu4g/CQE/gKCM3RGq92pLw+mjhB7o4lP90pq2VVP2dHVDcS/zbu5b4CQov4IKtdApSlApSlAqobfAaOOP+ffIPHQ+th92IirfVKuAx8jm0SPHFc3EjdGhcg+lRDpHH2iOHbQXWlQy70Wx5yMvvxSp/corau8VqTjymLPYXAPyNBKUrlj2jC3qyxnwdf8ANbkmU8mU+BBoNlKUoITenBW3U+1cw/HDav8AjWO8cnpbVeyR5T4JG5/MisN53HT2Cnm1zn7sUp/xUXv5d6DI+foLG5c8Otyip/Y1B1/swjxsu1PDLx9IcdrEsfzq01D7nW/R2NqmMaYYxjs80VMUClKUClKUCoTc6TNsO6SYHx6V6m6gL7dsmRpbe6mtnfBfRpeNyBjJjcFQe8Yz10E/WuSBW9ZVPiAagZLXaSk6Lm2cdQeF1P3lcj8K1jaG009eygk/7Vxg+OJFXHhmggLm8aS3a8RLHo1yxt2h1TMASAjNkaZDyxpODw41bjuvZ4wLWJfdUKfmuDULLcAP00uxZekBzrRbeVu45V8k/Csrf9o1m2Tpul0kq2bWc6WHNTpQ8RQSMm59o3ONx7s86/k4rD/R8AGEkuk926nOPvMaw/17s72ryJCepyUPyYA12Wu9VlJ9HeW7Z7JUP60Gix3UjjnSZpriZowwjEspdULY1Mo4cSBjjVU/aZN6PaA62htLdfGSWXI/EV6L5SmktrXSBknUMAdua8+2nJFtOZYrM61M0U9zL7EaREGNVP136h1DJOMjIeg2kWlEX6qgfIYrbSlApSlApSsJ5lRSzsFVRksTgAdZJNBnSqTtLb8103RWokVCAdSACZweRBbhFGePnt5x46VPOumFniAXyqaBupLoLMhPYJebffzQW2lQvl13GPSWyzD61u41Y7dEmn5BjW603gt3bR0miT6kgMb/AADAZ+FB2Xt7HCpeWRUUc2YgD5mqlFtYi7lmtomMEkaF3dJFieQEjUhCk50HBYjB0rxOK49492Lhr97pRK6aEEYjkjZo2GekYRTDoyCNPI54Htrps96J1ISRoS3LROr2kvgudcbnwOKCdtdpJKDrtz2HHRyr/wChLfNRXnu9u6lnFtOBvJYWhmw0qacYLOsWoAdRaVT3FD2mrje7wnUVFmUnC9JrmaNYkXl0hlVmJXJxhRnwrh2fsBrqbp5Sz5MZaZlMesRtrSOGPmsWsAlm4tgDlxoOv/pns4E6YXQEY0pPOq490PirFsjZMNrEsNvEsca8lUfMnrJ7zXbSgUpSgUpSg59oXqQRPLK2mONS7N2AcSeFUzbnTzJHPKulHZeijbDxW4PHyi5AOHYADC8VUkcebC57QtFmikif1ZFZG8CMH86omzRc7LVY5dLQLhFbJETDGAcn6GQ/VPmE8ipNBdtk2McSYj87UdTOTqaQnmzN1n8hgDgK65IwwIYAg8CCMg/CoCwKMSbR+ifGp4HGFOesp7OT7acDz86pC12spYRyjopT7DHg3bobkw8OPaBQaf3KY+NtK0Q/lnz4fAKTlR3KQO6ua/ukK9Hf2qlOevT0sB784ypH2gMdpqwVXNv7eKs0MJ85QDLJjUIQeCqB7Uz+ynxPUCGgbvui69nXjRg8RHIxntm8ATqUe63XyNabneMxr0e1LIoh4GVQLi1PvHGpR7y476kdkbDeCJRDJ0R4loyA6FmJYs59YuSeLA8TW+LbJFwttLF6R1Lhozrj0jrfkUz1ZHHBwTigj9lbq7PaRbqBVcacIBIXhXjnKJkqDnsHCrRXmW9F9FZzM+zFPlAZDcxQqDblSwBMoyFWU5OCvnE88irlvJvNFaDzlkllILLDCheVgOZwOS/aPCgm6VStmb7TSBZHsdEDSrD0izo5BZgoOnAyAxANXWgUpSgUpSgV8dQQQQCDwIPEGvtKCs3m6gXjasI9PFYmz0Sn/bI8+LOPYOPsmsf3qgAgv48E8AZACjHqw/qk9hGD9kVaK1zwK6lXVWVuBVgCCOwg0EU1nNpxbXI0HI9KpkZO9WyDkceDZ5js4xmzLNIpwkgZEjPodfHp5CPPnd+RkOdIU8fWPWMNqbpNgeSyaQp1LFIXKA/7bqQ8Z7wSB2VHvtO4iUpcjQuMMtzH0sLDuuIhwX30zQWnaW0iG6GEB5yAdJPmxg5AeQjkuQeHM4OO6hbc2npidIrnoYS38Vft9JO/XFbDPE+zkcF4AZ4106mlzBarEwYa5FgneRZDgBRNclR0ceOGgZZhwGADU3s/ciLpUnuytxMihY10BbeAD2YouIA4czk0EDuNskzNGREYrKMdKkeMdJLqGh5H5yOANRI83LADOnNWPdGSPo5bmRkEs0khkLMMoFdlSIk8ggGMdpJ66s9Rsm79qzmRrWAuTksYkLE9pOM576CBWwhu7uOaGIdFE3SvMMhZ3AwiovJgPWL45hcE8cXClKBSlKBSlKBSlKBSlKBSlKDCKFVzpVVycnAAyesnHXWdKUClKUClKUClKUClK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53715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62"/>
                                        </p:tgtEl>
                                        <p:attrNameLst>
                                          <p:attrName>style.visibility</p:attrName>
                                        </p:attrNameLst>
                                      </p:cBhvr>
                                      <p:to>
                                        <p:strVal val="visible"/>
                                      </p:to>
                                    </p:set>
                                    <p:animEffect transition="in" filter="fade">
                                      <p:cBhvr>
                                        <p:cTn id="7" dur="2000"/>
                                        <p:tgtEl>
                                          <p:spTgt spid="19462"/>
                                        </p:tgtEl>
                                      </p:cBhvr>
                                    </p:animEffect>
                                  </p:childTnLst>
                                </p:cTn>
                              </p:par>
                              <p:par>
                                <p:cTn id="8" presetID="0" presetClass="path" presetSubtype="0" accel="50000" decel="50000" fill="hold" nodeType="withEffect">
                                  <p:stCondLst>
                                    <p:cond delay="0"/>
                                  </p:stCondLst>
                                  <p:childTnLst>
                                    <p:animMotion origin="layout" path="M 4.44444E-6 -1.9704E-6 C 0.0026 -0.00046 0.01666 -0.00509 0.01857 0.00208 C 0.02066 0.00994 0.01753 0.0185 0.01701 0.02683 C 0.01753 0.03492 0.01493 0.04463 0.01857 0.05134 C 0.02066 0.05527 0.02725 0.05319 0.02934 0.04926 C 0.03246 0.04301 0.02934 0.03399 0.0309 0.02683 C 0.03142 0.02405 0.03385 0.02266 0.03541 0.02058 C 0.05364 0.02313 0.0526 0.01596 0.0493 0.03908 C 0.04896 0.04116 0.04826 0.04301 0.04774 0.0451 C 0.04444 0.04232 0.03941 0.03585 0.03541 0.0451 C 0.03402 0.0481 0.03646 0.05203 0.03698 0.0555 C 0.04218 0.05481 0.04774 0.05643 0.05243 0.05342 C 0.05573 0.05134 0.0585 0.04116 0.0585 0.04116 C 0.06198 0.00879 0.0585 0.03885 0.0585 0.0555 C 0.0585 0.06244 0.0585 0.0414 0.06007 0.03492 C 0.06093 0.03145 0.06736 0.0296 0.06927 0.02891 C 0.07482 0.03955 0.07725 0.04718 0.06771 0.0555 C 0.05 0.05157 0.06267 0.05111 0.06771 0.05342 C 0.07083 0.05273 0.07413 0.05296 0.07691 0.05134 C 0.0868 0.04533 0.07639 0.04278 0.08628 0.04718 C 0.09027 0.04579 0.09479 0.04602 0.09843 0.04325 C 0.09982 0.04209 0.09861 0.03793 0.1 0.037 C 0.1033 0.03492 0.10712 0.03561 0.11076 0.03492 C 0.11024 0.03214 0.11041 0.02891 0.1092 0.02683 C 0.10607 0.02174 0.09722 0.02775 0.09392 0.02891 C 0.09114 0.04001 0.08837 0.05088 0.09843 0.0555 C 0.10156 0.05412 0.10503 0.05365 0.10781 0.05134 C 0.11093 0.04856 0.11701 0.04325 0.11701 0.04325 C 0.12048 0.03608 0.12482 0.03284 0.12934 0.02683 C 0.13194 0.02752 0.13489 0.02706 0.13698 0.02891 C 0.13837 0.03006 0.1401 0.03492 0.13854 0.03492 C 0.13663 0.03492 0.13646 0.03099 0.13541 0.02891 C 0.13281 0.0296 0.13003 0.02914 0.12777 0.03076 C 0.12343 0.03399 0.12396 0.04278 0.12621 0.04718 C 0.12708 0.04903 0.12934 0.04856 0.1309 0.04926 C 0.13611 0.04232 0.13663 0.03839 0.13854 0.02891 C 0.13559 0.01295 0.13854 0.02336 0.14618 0.02683 C 0.1493 0.02613 0.15277 0.02706 0.15538 0.02474 C 0.15677 0.02359 0.15191 0.02428 0.15087 0.02266 C 0.14965 0.02104 0.14982 0.0185 0.1493 0.01642 C 0.14982 0.01087 0.1493 0.00509 0.15087 -1.9704E-6 C 0.15468 -0.01295 0.15659 0.00069 0.15694 0.00208 C 0.15382 0.00277 0.14896 0.00023 0.14774 0.00416 C 0.14722 0.00601 0.15034 0.03839 0.15087 0.04325 C 0.15034 0.04995 0.15191 0.05782 0.1493 0.0636 C 0.14774 0.0673 0.1434 0.06776 0.1401 0.06776 C 0.11753 0.06845 0.09496 0.06915 0.07239 0.06984 C 0.05521 0.07285 0.03941 0.07493 0.02309 0.0821 C 0.01527 0.08927 0.00625 0.10661 0.00312 0.11887 C 0.00468 0.15264 -0.00139 0.16165 0.02152 0.15379 C 0.02465 0.1413 0.01857 0.12581 0.02934 0.12095 C 0.0335 0.12211 0.03871 0.12211 0.04166 0.1272 C 0.04739 0.13691 0.04062 0.13228 0.03854 0.13136 C 0.03698 0.12997 0.03576 0.1272 0.03385 0.1272 C 0.0217 0.1272 0.02239 0.145 0.03229 0.14963 C 0.04635 0.14662 0.04392 0.14523 0.04618 0.1272 C 0.0493 0.12789 0.0526 0.1309 0.05538 0.12928 C 0.05729 0.12812 0.05538 0.1228 0.05694 0.12095 C 0.05937 0.11818 0.06614 0.11702 0.06614 0.11702 C 0.06823 0.11771 0.0717 0.11609 0.07239 0.11887 C 0.0809 0.15703 0.06475 0.14755 0.07847 0.15379 C 0.08055 0.1524 0.08385 0.15264 0.08472 0.14963 C 0.08576 0.1457 0.08385 0.14153 0.08316 0.13737 C 0.08194 0.12974 0.07986 0.12234 0.07847 0.11494 C 0.07743 0.11702 0.07708 0.11956 0.07552 0.12095 C 0.07378 0.12257 0.0684 0.12049 0.06927 0.12303 C 0.07031 0.12627 0.0743 0.12465 0.07691 0.12511 C 0.08107 0.12604 0.08507 0.1265 0.08923 0.1272 C 0.09548 0.12997 0.09791 0.13228 0.10156 0.13945 C 0.10885 0.13298 0.10798 0.13066 0.1 0.1272 C 0.0842 0.13159 0.09114 0.14153 0.09236 0.16605 C 0.096 0.16489 0.10034 0.1642 0.10312 0.16004 C 0.10555 0.15634 0.1092 0.14755 0.1092 0.14755 C 0.11128 0.12072 0.10833 0.12188 0.12777 0.12511 C 0.13194 0.13344 0.13264 0.13575 0.1309 0.1457 C 0.13142 0.14917 0.13038 0.15333 0.13229 0.15587 C 0.1375 0.16281 0.14132 0.13529 0.1401 0.14153 C 0.13958 0.14431 0.13906 0.14685 0.13854 0.14963 C 0.13802 0.14153 0.13784 0.13321 0.13698 0.12511 C 0.1368 0.12303 0.13402 0.1198 0.13541 0.11887 C 0.13715 0.11771 0.13854 0.12165 0.1401 0.12303 C 0.1342 0.1346 0.13038 0.13968 0.13854 0.16004 C 0.1401 0.16374 0.14462 0.15726 0.14774 0.15587 C 0.15017 0.11956 0.14548 0.13737 0.16319 0.13737 C 0.16475 0.13737 0.16007 0.13598 0.1585 0.13529 C 0.16267 0.15703 0.16441 0.15125 0.15087 0.15587 C 0.13107 0.15055 0.15434 0.15726 0.16007 0.15587 C 0.16163 0.15541 0.16111 0.15171 0.16163 0.14963 C 0.16111 0.14477 0.16163 0.13968 0.16007 0.13529 C 0.15937 0.13298 0.15659 0.13321 0.15538 0.13136 C 0.15434 0.12974 0.15434 0.1272 0.15382 0.12511 C 0.1651 0.12003 0.15989 0.12095 0.16927 0.12095 " pathEditMode="relative" ptsTypes="fffffffffffffffffffffffffffffffffffffffffffffffffffffffffffffffffffffffffffffffffffffffffffA">
                                      <p:cBhvr>
                                        <p:cTn id="9" dur="2000" fill="hold"/>
                                        <p:tgtEl>
                                          <p:spTgt spid="19462"/>
                                        </p:tgtEl>
                                        <p:attrNameLst>
                                          <p:attrName>ppt_x</p:attrName>
                                          <p:attrName>ppt_y</p:attrName>
                                        </p:attrNameLst>
                                      </p:cBhvr>
                                    </p:animMotion>
                                  </p:childTnLst>
                                </p:cTn>
                              </p:par>
                              <p:par>
                                <p:cTn id="10" presetID="10"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9462"/>
                                        </p:tgtEl>
                                      </p:cBhvr>
                                    </p:animEffect>
                                    <p:set>
                                      <p:cBhvr>
                                        <p:cTn id="17" dur="1" fill="hold">
                                          <p:stCondLst>
                                            <p:cond delay="1999"/>
                                          </p:stCondLst>
                                        </p:cTn>
                                        <p:tgtEl>
                                          <p:spTgt spid="1946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396"/>
                                        </p:tgtEl>
                                        <p:attrNameLst>
                                          <p:attrName>style.visibility</p:attrName>
                                        </p:attrNameLst>
                                      </p:cBhvr>
                                      <p:to>
                                        <p:strVal val="visible"/>
                                      </p:to>
                                    </p:set>
                                    <p:animEffect transition="in" filter="fade">
                                      <p:cBhvr>
                                        <p:cTn id="22" dur="2000"/>
                                        <p:tgtEl>
                                          <p:spTgt spid="16396"/>
                                        </p:tgtEl>
                                      </p:cBhvr>
                                    </p:animEffect>
                                  </p:childTnLst>
                                </p:cTn>
                              </p:par>
                              <p:par>
                                <p:cTn id="23" presetID="0" presetClass="path" presetSubtype="0" accel="50000" decel="50000" fill="hold" nodeType="withEffect">
                                  <p:stCondLst>
                                    <p:cond delay="0"/>
                                  </p:stCondLst>
                                  <p:childTnLst>
                                    <p:animMotion origin="layout" path="M 4.44444E-6 -5.49491E-6 C -0.00417 0.00069 -0.00903 -0.00139 -0.01233 0.00184 C -0.01407 0.00346 -0.0125 0.00855 -0.01077 0.01017 C -0.00764 0.01271 -0.00365 0.01156 4.44444E-6 0.01225 C -0.00105 0.01433 -0.00348 0.01595 -0.00313 0.01826 C -0.00105 0.03168 0.00451 0.01664 0.00468 0.01641 C 0.00816 0.00231 0.00468 0.01965 0.00468 -0.00209 C 0.00468 -0.00417 0.0052 0.00231 0.00625 0.00392 C 0.00746 0.00577 0.0092 0.0067 0.01076 0.00809 C 0.0118 0.01017 0.01441 0.01202 0.01388 0.01433 C 0.01354 0.01641 0.01059 0.01734 0.0092 0.01641 C 0.00781 0.01549 0.00816 0.01225 0.00763 0.01017 C 0.01007 -0.00255 0.01076 -0.00093 0.01996 0.00184 C 0.0184 0.00046 0.01718 -0.00278 0.01545 -0.00209 C 0.01163 -0.0007 0.0151 0.00901 0.01545 0.01017 C 0.01649 0.00809 0.01701 0.00554 0.0184 0.00392 C 0.02465 -0.00278 0.02812 0.00878 0.03072 0.01433 C 0.0302 0.01641 0.03055 0.01942 0.02916 0.02034 C 0.02777 0.02127 0.02482 0.02034 0.02465 0.01826 C 0.02378 0.00947 0.02569 0.00046 0.02621 -0.00833 C 0.02986 0.00601 0.02517 -0.00741 0.03072 -0.01041 C 0.03246 -0.01134 0.03385 -0.00764 0.03541 -0.00625 C 0.03697 -0.00695 0.03941 -0.00625 0.0401 -0.00833 C 0.04045 -0.00949 0.03611 -0.02591 0.0401 -0.01041 C 0.04566 -0.02175 0.04496 -0.02776 0.04618 -0.04302 C 0.04687 -0.0421 0.05434 -0.03354 0.05382 -0.03077 C 0.05347 -0.02845 0.0493 -0.02915 0.0493 -0.02683 C 0.0493 -0.02475 0.05225 -0.02799 0.05382 -0.02868 C 0.0559 -0.02799 0.05902 -0.02429 0.06007 -0.02683 C 0.06267 -0.03285 0.05763 -0.04071 0.05538 -0.0451 C 0.05486 -0.04719 0.05451 -0.04927 0.05382 -0.05135 C 0.05295 -0.05366 0.05225 -0.05944 0.05086 -0.05759 C 0.0493 -0.05551 0.05173 -0.05204 0.05225 -0.04927 C 0.05434 -0.03932 0.05885 -0.03215 0.06614 -0.02868 C 0.06562 -0.03493 0.06562 -0.04117 0.06458 -0.04719 C 0.06406 -0.0495 0.06319 -0.05482 0.06163 -0.05343 C 0.05937 -0.05135 0.06059 -0.04649 0.06007 -0.04302 C 0.06059 -0.03955 0.06093 -0.03632 0.06163 -0.03285 C 0.06197 -0.03077 0.06163 -0.02753 0.06302 -0.02683 C 0.06493 -0.02568 0.06718 -0.02799 0.06927 -0.02868 C 0.06875 -0.03285 0.06684 -0.03701 0.0677 -0.04117 C 0.06822 -0.04325 0.07291 -0.0451 0.07239 -0.04302 C 0.07152 -0.03932 0.06822 -0.0377 0.06614 -0.03493 C 0.06666 -0.03215 0.06579 -0.02776 0.0677 -0.02683 C 0.06944 -0.02614 0.07031 -0.03053 0.07083 -0.03285 C 0.07187 -0.03678 0.07187 -0.04094 0.07239 -0.0451 C 0.07395 -0.04302 0.07482 -0.0384 0.07691 -0.03909 C 0.07899 -0.03979 0.07673 -0.04557 0.07847 -0.04719 C 0.08194 -0.05042 0.08402 -0.04302 0.08472 -0.04117 " pathEditMode="relative" ptsTypes="ffffffffffffffffffffffffffffffffffffffffffffffffA">
                                      <p:cBhvr>
                                        <p:cTn id="24" dur="2000" fill="hold"/>
                                        <p:tgtEl>
                                          <p:spTgt spid="16396"/>
                                        </p:tgtEl>
                                        <p:attrNameLst>
                                          <p:attrName>ppt_x</p:attrName>
                                          <p:attrName>ppt_y</p:attrName>
                                        </p:attrNameLst>
                                      </p:cBhvr>
                                    </p:animMotion>
                                  </p:childTnLst>
                                </p:cTn>
                              </p:par>
                              <p:par>
                                <p:cTn id="25" presetID="10" presetClass="entr" presetSubtype="0" fill="hold" nodeType="withEffect">
                                  <p:stCondLst>
                                    <p:cond delay="0"/>
                                  </p:stCondLst>
                                  <p:childTnLst>
                                    <p:set>
                                      <p:cBhvr>
                                        <p:cTn id="26" dur="1" fill="hold">
                                          <p:stCondLst>
                                            <p:cond delay="0"/>
                                          </p:stCondLst>
                                        </p:cTn>
                                        <p:tgtEl>
                                          <p:spTgt spid="16400"/>
                                        </p:tgtEl>
                                        <p:attrNameLst>
                                          <p:attrName>style.visibility</p:attrName>
                                        </p:attrNameLst>
                                      </p:cBhvr>
                                      <p:to>
                                        <p:strVal val="visible"/>
                                      </p:to>
                                    </p:set>
                                    <p:animEffect transition="in" filter="fade">
                                      <p:cBhvr>
                                        <p:cTn id="27" dur="2000"/>
                                        <p:tgtEl>
                                          <p:spTgt spid="16400"/>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2000"/>
                                        <p:tgtEl>
                                          <p:spTgt spid="11">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6390"/>
                                        </p:tgtEl>
                                        <p:attrNameLst>
                                          <p:attrName>style.visibility</p:attrName>
                                        </p:attrNameLst>
                                      </p:cBhvr>
                                      <p:to>
                                        <p:strVal val="visible"/>
                                      </p:to>
                                    </p:set>
                                    <p:animEffect transition="in" filter="fade">
                                      <p:cBhvr>
                                        <p:cTn id="33" dur="2000"/>
                                        <p:tgtEl>
                                          <p:spTgt spid="16390"/>
                                        </p:tgtEl>
                                      </p:cBhvr>
                                    </p:animEffect>
                                  </p:childTnLst>
                                </p:cTn>
                              </p:par>
                              <p:par>
                                <p:cTn id="34" presetID="10" presetClass="entr" presetSubtype="0" fill="hold" nodeType="withEffect">
                                  <p:stCondLst>
                                    <p:cond delay="0"/>
                                  </p:stCondLst>
                                  <p:childTnLst>
                                    <p:set>
                                      <p:cBhvr>
                                        <p:cTn id="35" dur="1" fill="hold">
                                          <p:stCondLst>
                                            <p:cond delay="0"/>
                                          </p:stCondLst>
                                        </p:cTn>
                                        <p:tgtEl>
                                          <p:spTgt spid="19458"/>
                                        </p:tgtEl>
                                        <p:attrNameLst>
                                          <p:attrName>style.visibility</p:attrName>
                                        </p:attrNameLst>
                                      </p:cBhvr>
                                      <p:to>
                                        <p:strVal val="visible"/>
                                      </p:to>
                                    </p:set>
                                    <p:animEffect transition="in" filter="fade">
                                      <p:cBhvr>
                                        <p:cTn id="36" dur="2000"/>
                                        <p:tgtEl>
                                          <p:spTgt spid="19458"/>
                                        </p:tgtEl>
                                      </p:cBhvr>
                                    </p:animEffect>
                                  </p:childTnLst>
                                </p:cTn>
                              </p:par>
                              <p:par>
                                <p:cTn id="37" presetID="10" presetClass="entr" presetSubtype="0" fill="hold" nodeType="withEffect">
                                  <p:stCondLst>
                                    <p:cond delay="0"/>
                                  </p:stCondLst>
                                  <p:childTnLst>
                                    <p:set>
                                      <p:cBhvr>
                                        <p:cTn id="38" dur="1" fill="hold">
                                          <p:stCondLst>
                                            <p:cond delay="0"/>
                                          </p:stCondLst>
                                        </p:cTn>
                                        <p:tgtEl>
                                          <p:spTgt spid="16392"/>
                                        </p:tgtEl>
                                        <p:attrNameLst>
                                          <p:attrName>style.visibility</p:attrName>
                                        </p:attrNameLst>
                                      </p:cBhvr>
                                      <p:to>
                                        <p:strVal val="visible"/>
                                      </p:to>
                                    </p:set>
                                    <p:animEffect transition="in" filter="fade">
                                      <p:cBhvr>
                                        <p:cTn id="39" dur="2000"/>
                                        <p:tgtEl>
                                          <p:spTgt spid="16392"/>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2000"/>
                                        <p:tgtEl>
                                          <p:spTgt spid="19"/>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0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2000"/>
                                        <p:tgtEl>
                                          <p:spTgt spid="18"/>
                                        </p:tgtEl>
                                      </p:cBhvr>
                                    </p:animEffect>
                                  </p:childTnLst>
                                </p:cTn>
                              </p:par>
                              <p:par>
                                <p:cTn id="49" presetID="10"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2000"/>
                                        <p:tgtEl>
                                          <p:spTgt spid="14"/>
                                        </p:tgtEl>
                                      </p:cBhvr>
                                    </p:animEffect>
                                  </p:childTnLst>
                                </p:cTn>
                              </p:par>
                              <p:par>
                                <p:cTn id="52" presetID="10" presetClass="entr" presetSubtype="0" fill="hold" nodeType="withEffect">
                                  <p:stCondLst>
                                    <p:cond delay="0"/>
                                  </p:stCondLst>
                                  <p:childTnLst>
                                    <p:set>
                                      <p:cBhvr>
                                        <p:cTn id="53" dur="1" fill="hold">
                                          <p:stCondLst>
                                            <p:cond delay="0"/>
                                          </p:stCondLst>
                                        </p:cTn>
                                        <p:tgtEl>
                                          <p:spTgt spid="16398"/>
                                        </p:tgtEl>
                                        <p:attrNameLst>
                                          <p:attrName>style.visibility</p:attrName>
                                        </p:attrNameLst>
                                      </p:cBhvr>
                                      <p:to>
                                        <p:strVal val="visible"/>
                                      </p:to>
                                    </p:set>
                                    <p:animEffect transition="in" filter="fade">
                                      <p:cBhvr>
                                        <p:cTn id="54" dur="2000"/>
                                        <p:tgtEl>
                                          <p:spTgt spid="16398"/>
                                        </p:tgtEl>
                                      </p:cBhvr>
                                    </p:animEffect>
                                  </p:childTnLst>
                                </p:cTn>
                              </p:par>
                              <p:par>
                                <p:cTn id="55" presetID="10"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2000"/>
                                        <p:tgtEl>
                                          <p:spTgt spid="13"/>
                                        </p:tgtEl>
                                      </p:cBhvr>
                                    </p:animEffect>
                                  </p:childTnLst>
                                </p:cTn>
                              </p:par>
                              <p:par>
                                <p:cTn id="58" presetID="10" presetClass="entr" presetSubtype="0"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2000"/>
                                        <p:tgtEl>
                                          <p:spTgt spid="16"/>
                                        </p:tgtEl>
                                      </p:cBhvr>
                                    </p:animEffect>
                                  </p:childTnLst>
                                </p:cTn>
                              </p:par>
                            </p:childTnLst>
                          </p:cTn>
                        </p:par>
                        <p:par>
                          <p:cTn id="61" fill="hold">
                            <p:stCondLst>
                              <p:cond delay="2000"/>
                            </p:stCondLst>
                            <p:childTnLst>
                              <p:par>
                                <p:cTn id="62" presetID="0" presetClass="path" presetSubtype="0" accel="50000" decel="50000" fill="hold" nodeType="afterEffect">
                                  <p:stCondLst>
                                    <p:cond delay="0"/>
                                  </p:stCondLst>
                                  <p:childTnLst>
                                    <p:animMotion origin="layout" path="M 0.02917 0.04856 C 0.03455 0.04648 0.05712 0.04324 0.04306 0.05296 C 0.04167 0.05411 0.03993 0.05458 0.03837 0.05527 C 0.03681 0.05458 0.03455 0.05504 0.03385 0.05296 C 0.03316 0.05111 0.03385 0.04671 0.03542 0.04671 C 0.03715 0.04671 0.03733 0.05088 0.03837 0.05296 C 0.03889 0.05596 0.0408 0.06776 0.04149 0.06822 C 0.04306 0.06938 0.04462 0.06683 0.04618 0.06614 C 0.05243 0.05735 0.05226 0.05273 0.05382 0.04001 C 0.05434 0.04232 0.05642 0.04463 0.05538 0.04671 C 0.05399 0.04926 0.05017 0.04625 0.04913 0.04856 C 0.04549 0.05689 0.05295 0.05851 0.05538 0.05966 C 0.0559 0.05758 0.05694 0.05527 0.05694 0.05296 C 0.05694 0.04949 0.05382 0.04533 0.05538 0.04232 C 0.05729 0.03862 0.06146 0.03931 0.06458 0.03793 C 0.06406 0.03561 0.06458 0.03145 0.06302 0.03145 C 0.06146 0.03145 0.06094 0.03584 0.06146 0.03793 C 0.06215 0.04024 0.06458 0.0407 0.06615 0.04232 C 0.07222 0.03931 0.07049 0.04186 0.07378 0.03353 C 0.07483 0.03076 0.07691 0.02497 0.07691 0.02521 " pathEditMode="relative" rAng="0" ptsTypes="fffffffffffffffffffA">
                                      <p:cBhvr>
                                        <p:cTn id="63" dur="2000" fill="hold"/>
                                        <p:tgtEl>
                                          <p:spTgt spid="16396"/>
                                        </p:tgtEl>
                                        <p:attrNameLst>
                                          <p:attrName>ppt_x</p:attrName>
                                          <p:attrName>ppt_y</p:attrName>
                                        </p:attrNameLst>
                                      </p:cBhvr>
                                      <p:rCtr x="2400" y="-100"/>
                                    </p:animMotion>
                                  </p:childTnLst>
                                </p:cTn>
                              </p:par>
                              <p:par>
                                <p:cTn id="64" presetID="10" presetClass="entr" presetSubtype="0"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2000"/>
                                        <p:tgtEl>
                                          <p:spTgt spid="12"/>
                                        </p:tgtEl>
                                      </p:cBhvr>
                                    </p:animEffect>
                                  </p:childTnLst>
                                </p:cTn>
                              </p:par>
                            </p:childTnLst>
                          </p:cTn>
                        </p:par>
                        <p:par>
                          <p:cTn id="67" fill="hold">
                            <p:stCondLst>
                              <p:cond delay="4000"/>
                            </p:stCondLst>
                            <p:childTnLst>
                              <p:par>
                                <p:cTn id="68" presetID="10" presetClass="exit" presetSubtype="0" fill="hold" nodeType="afterEffect">
                                  <p:stCondLst>
                                    <p:cond delay="0"/>
                                  </p:stCondLst>
                                  <p:childTnLst>
                                    <p:animEffect transition="out" filter="fade">
                                      <p:cBhvr>
                                        <p:cTn id="69" dur="2000"/>
                                        <p:tgtEl>
                                          <p:spTgt spid="16396"/>
                                        </p:tgtEl>
                                      </p:cBhvr>
                                    </p:animEffect>
                                    <p:set>
                                      <p:cBhvr>
                                        <p:cTn id="70" dur="1" fill="hold">
                                          <p:stCondLst>
                                            <p:cond delay="1999"/>
                                          </p:stCondLst>
                                        </p:cTn>
                                        <p:tgtEl>
                                          <p:spTgt spid="16396"/>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9464"/>
                                        </p:tgtEl>
                                        <p:attrNameLst>
                                          <p:attrName>style.visibility</p:attrName>
                                        </p:attrNameLst>
                                      </p:cBhvr>
                                      <p:to>
                                        <p:strVal val="visible"/>
                                      </p:to>
                                    </p:set>
                                    <p:animEffect transition="in" filter="fade">
                                      <p:cBhvr>
                                        <p:cTn id="75" dur="20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cxnSp>
        <p:nvCxnSpPr>
          <p:cNvPr id="3" name="Straight Connector 2"/>
          <p:cNvCxnSpPr/>
          <p:nvPr/>
        </p:nvCxnSpPr>
        <p:spPr>
          <a:xfrm>
            <a:off x="228600" y="3352800"/>
            <a:ext cx="8915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28600" y="2743200"/>
            <a:ext cx="0" cy="10668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tle 9"/>
          <p:cNvSpPr>
            <a:spLocks noGrp="1"/>
          </p:cNvSpPr>
          <p:nvPr>
            <p:ph type="title"/>
          </p:nvPr>
        </p:nvSpPr>
        <p:spPr>
          <a:xfrm>
            <a:off x="228600" y="228600"/>
            <a:ext cx="2057400" cy="1143000"/>
          </a:xfrm>
        </p:spPr>
        <p:txBody>
          <a:bodyPr>
            <a:normAutofit fontScale="90000"/>
          </a:bodyPr>
          <a:lstStyle/>
          <a:p>
            <a:pPr algn="r"/>
            <a:r>
              <a:rPr lang="en-US" dirty="0"/>
              <a:t>Timeline</a:t>
            </a:r>
          </a:p>
        </p:txBody>
      </p:sp>
      <p:cxnSp>
        <p:nvCxnSpPr>
          <p:cNvPr id="7" name="Straight Connector 6"/>
          <p:cNvCxnSpPr/>
          <p:nvPr/>
        </p:nvCxnSpPr>
        <p:spPr>
          <a:xfrm flipH="1" flipV="1">
            <a:off x="2133600" y="2209800"/>
            <a:ext cx="762000" cy="114300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hlinkClick r:id="rId3" action="ppaction://hlinksldjump"/>
          </p:cNvPr>
          <p:cNvSpPr txBox="1"/>
          <p:nvPr/>
        </p:nvSpPr>
        <p:spPr>
          <a:xfrm>
            <a:off x="914400" y="1371600"/>
            <a:ext cx="1676400" cy="923330"/>
          </a:xfrm>
          <a:prstGeom prst="rect">
            <a:avLst/>
          </a:prstGeom>
          <a:noFill/>
        </p:spPr>
        <p:txBody>
          <a:bodyPr wrap="square" rtlCol="0">
            <a:spAutoFit/>
          </a:bodyPr>
          <a:lstStyle/>
          <a:p>
            <a:pPr algn="ctr"/>
            <a:r>
              <a:rPr lang="en-US" dirty="0"/>
              <a:t>1809- Edgar Allan Poe was born.</a:t>
            </a:r>
          </a:p>
        </p:txBody>
      </p:sp>
      <p:cxnSp>
        <p:nvCxnSpPr>
          <p:cNvPr id="12" name="Straight Connector 11"/>
          <p:cNvCxnSpPr/>
          <p:nvPr/>
        </p:nvCxnSpPr>
        <p:spPr>
          <a:xfrm>
            <a:off x="1143000" y="3352800"/>
            <a:ext cx="0" cy="14478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28600" y="4800600"/>
            <a:ext cx="1752600" cy="1200329"/>
          </a:xfrm>
          <a:prstGeom prst="rect">
            <a:avLst/>
          </a:prstGeom>
          <a:noFill/>
        </p:spPr>
        <p:txBody>
          <a:bodyPr wrap="square" rtlCol="0">
            <a:spAutoFit/>
          </a:bodyPr>
          <a:lstStyle/>
          <a:p>
            <a:pPr algn="ctr"/>
            <a:r>
              <a:rPr lang="en-US" dirty="0"/>
              <a:t>1807- Edgar’s older brother William Henry was born.</a:t>
            </a:r>
          </a:p>
        </p:txBody>
      </p:sp>
      <p:cxnSp>
        <p:nvCxnSpPr>
          <p:cNvPr id="15" name="Straight Connector 14"/>
          <p:cNvCxnSpPr/>
          <p:nvPr/>
        </p:nvCxnSpPr>
        <p:spPr>
          <a:xfrm>
            <a:off x="3810000" y="3352800"/>
            <a:ext cx="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124200" y="3733800"/>
            <a:ext cx="2057400" cy="923330"/>
          </a:xfrm>
          <a:prstGeom prst="rect">
            <a:avLst/>
          </a:prstGeom>
          <a:noFill/>
        </p:spPr>
        <p:txBody>
          <a:bodyPr wrap="square" rtlCol="0">
            <a:spAutoFit/>
          </a:bodyPr>
          <a:lstStyle/>
          <a:p>
            <a:r>
              <a:rPr lang="en-US" dirty="0"/>
              <a:t>1810- Edgar’s younger sister, Rosalie, was born.</a:t>
            </a:r>
          </a:p>
        </p:txBody>
      </p:sp>
      <p:cxnSp>
        <p:nvCxnSpPr>
          <p:cNvPr id="18" name="Straight Connector 17"/>
          <p:cNvCxnSpPr/>
          <p:nvPr/>
        </p:nvCxnSpPr>
        <p:spPr>
          <a:xfrm flipV="1">
            <a:off x="4495800" y="1524000"/>
            <a:ext cx="0" cy="18288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673919" y="169536"/>
            <a:ext cx="4267200" cy="1200329"/>
          </a:xfrm>
          <a:prstGeom prst="rect">
            <a:avLst/>
          </a:prstGeom>
          <a:noFill/>
        </p:spPr>
        <p:txBody>
          <a:bodyPr wrap="square" rtlCol="0">
            <a:spAutoFit/>
          </a:bodyPr>
          <a:lstStyle/>
          <a:p>
            <a:r>
              <a:rPr lang="en-US" dirty="0"/>
              <a:t>1811- Elizabeth Arnold Poe dies of tuberculosis and because David Poe Junior abandoned his family, Edgar was taken into the care of John Allan and Frances Allan. </a:t>
            </a:r>
          </a:p>
        </p:txBody>
      </p:sp>
      <p:cxnSp>
        <p:nvCxnSpPr>
          <p:cNvPr id="21" name="Straight Connector 20"/>
          <p:cNvCxnSpPr/>
          <p:nvPr/>
        </p:nvCxnSpPr>
        <p:spPr>
          <a:xfrm>
            <a:off x="5638800" y="3352800"/>
            <a:ext cx="0" cy="60960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953000" y="3962400"/>
            <a:ext cx="2514600" cy="923330"/>
          </a:xfrm>
          <a:prstGeom prst="rect">
            <a:avLst/>
          </a:prstGeom>
          <a:noFill/>
        </p:spPr>
        <p:txBody>
          <a:bodyPr wrap="square" rtlCol="0">
            <a:spAutoFit/>
          </a:bodyPr>
          <a:lstStyle/>
          <a:p>
            <a:pPr algn="ctr"/>
            <a:r>
              <a:rPr lang="en-US" dirty="0"/>
              <a:t>1815- Attended boarding schools in England for 6 years.</a:t>
            </a:r>
          </a:p>
        </p:txBody>
      </p:sp>
      <p:sp>
        <p:nvSpPr>
          <p:cNvPr id="25" name="TextBox 24"/>
          <p:cNvSpPr txBox="1"/>
          <p:nvPr/>
        </p:nvSpPr>
        <p:spPr>
          <a:xfrm>
            <a:off x="6781800" y="1295400"/>
            <a:ext cx="2362200" cy="923330"/>
          </a:xfrm>
          <a:prstGeom prst="rect">
            <a:avLst/>
          </a:prstGeom>
          <a:noFill/>
        </p:spPr>
        <p:txBody>
          <a:bodyPr wrap="square" rtlCol="0">
            <a:spAutoFit/>
          </a:bodyPr>
          <a:lstStyle/>
          <a:p>
            <a:pPr algn="ctr"/>
            <a:r>
              <a:rPr lang="en-US" dirty="0"/>
              <a:t>1826- Poe went off to Virginia University to study for one term.</a:t>
            </a:r>
          </a:p>
        </p:txBody>
      </p:sp>
      <p:cxnSp>
        <p:nvCxnSpPr>
          <p:cNvPr id="33" name="Straight Connector 32"/>
          <p:cNvCxnSpPr/>
          <p:nvPr/>
        </p:nvCxnSpPr>
        <p:spPr>
          <a:xfrm flipV="1">
            <a:off x="7848600" y="2209800"/>
            <a:ext cx="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endCxn id="36" idx="0"/>
          </p:cNvCxnSpPr>
          <p:nvPr/>
        </p:nvCxnSpPr>
        <p:spPr>
          <a:xfrm flipH="1">
            <a:off x="6858000" y="3352800"/>
            <a:ext cx="1732887" cy="1791142"/>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572000" y="5143942"/>
            <a:ext cx="4572000" cy="1754326"/>
          </a:xfrm>
          <a:prstGeom prst="rect">
            <a:avLst/>
          </a:prstGeom>
          <a:noFill/>
        </p:spPr>
        <p:txBody>
          <a:bodyPr wrap="square" rtlCol="0">
            <a:spAutoFit/>
          </a:bodyPr>
          <a:lstStyle/>
          <a:p>
            <a:pPr algn="ctr"/>
            <a:r>
              <a:rPr lang="en-US" dirty="0"/>
              <a:t>1827- Edgar gambled and got into debt and when he asked for money from John Allan, Allan refused.  The two got into a quarrel and at the end Allan kicked Poe out with no where to live and no money.  Poe then went to serve in the United Stated Army on May 26</a:t>
            </a:r>
            <a:r>
              <a:rPr lang="en-US" baseline="30000" dirty="0"/>
              <a:t>th</a:t>
            </a:r>
            <a:r>
              <a:rPr lang="en-US" dirty="0"/>
              <a:t>, 1827.</a:t>
            </a:r>
          </a:p>
        </p:txBody>
      </p:sp>
      <p:cxnSp>
        <p:nvCxnSpPr>
          <p:cNvPr id="44" name="Straight Connector 43"/>
          <p:cNvCxnSpPr/>
          <p:nvPr/>
        </p:nvCxnSpPr>
        <p:spPr>
          <a:xfrm>
            <a:off x="4724400" y="33528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382000" y="3352800"/>
            <a:ext cx="2286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4" name="Picture 23" descr="Selection from the court-martial trial case file of Edgar Allen Poe. (Records of U.S. Army Continental Commands, 1821-1920, RG 393; ARC 30166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85989" y="4866395"/>
            <a:ext cx="2157412" cy="1730514"/>
          </a:xfrm>
          <a:prstGeom prst="rect">
            <a:avLst/>
          </a:prstGeom>
          <a:noFill/>
          <a:ln>
            <a:no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00" y="1473544"/>
            <a:ext cx="1287713" cy="15731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000"/>
                                        <p:tgtEl>
                                          <p:spTgt spid="19"/>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000"/>
                                        <p:tgtEl>
                                          <p:spTgt spid="22"/>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000"/>
                                        <p:tgtEl>
                                          <p:spTgt spid="25"/>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000"/>
                                        <p:tgtEl>
                                          <p:spTgt spid="36"/>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6" grpId="0"/>
      <p:bldP spid="19" grpId="0"/>
      <p:bldP spid="22" grpId="0"/>
      <p:bldP spid="2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cxnSp>
        <p:nvCxnSpPr>
          <p:cNvPr id="3" name="Straight Connector 2"/>
          <p:cNvCxnSpPr/>
          <p:nvPr/>
        </p:nvCxnSpPr>
        <p:spPr>
          <a:xfrm>
            <a:off x="0" y="3352800"/>
            <a:ext cx="777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772400" y="2743200"/>
            <a:ext cx="0" cy="10668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tle 9"/>
          <p:cNvSpPr>
            <a:spLocks noGrp="1"/>
          </p:cNvSpPr>
          <p:nvPr>
            <p:ph type="title"/>
          </p:nvPr>
        </p:nvSpPr>
        <p:spPr>
          <a:xfrm>
            <a:off x="7086600" y="5257800"/>
            <a:ext cx="2057400" cy="1143000"/>
          </a:xfrm>
        </p:spPr>
        <p:txBody>
          <a:bodyPr>
            <a:normAutofit fontScale="90000"/>
          </a:bodyPr>
          <a:lstStyle/>
          <a:p>
            <a:pPr algn="r"/>
            <a:r>
              <a:rPr lang="en-US" dirty="0"/>
              <a:t>Timeline</a:t>
            </a:r>
          </a:p>
        </p:txBody>
      </p:sp>
      <p:cxnSp>
        <p:nvCxnSpPr>
          <p:cNvPr id="27" name="Straight Connector 26"/>
          <p:cNvCxnSpPr/>
          <p:nvPr/>
        </p:nvCxnSpPr>
        <p:spPr>
          <a:xfrm>
            <a:off x="7543800" y="3352800"/>
            <a:ext cx="0" cy="60960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791200" y="3886200"/>
            <a:ext cx="3352800" cy="1477328"/>
          </a:xfrm>
          <a:prstGeom prst="rect">
            <a:avLst/>
          </a:prstGeom>
          <a:noFill/>
        </p:spPr>
        <p:txBody>
          <a:bodyPr wrap="square" rtlCol="0">
            <a:spAutoFit/>
          </a:bodyPr>
          <a:lstStyle/>
          <a:p>
            <a:pPr algn="ctr"/>
            <a:r>
              <a:rPr lang="en-US" dirty="0"/>
              <a:t>1849- Found unconscious outside of a voting booth and died on October 7</a:t>
            </a:r>
            <a:r>
              <a:rPr lang="en-US" baseline="30000" dirty="0"/>
              <a:t>th</a:t>
            </a:r>
            <a:r>
              <a:rPr lang="en-US" dirty="0"/>
              <a:t>.  Poe is buried in the Old Westminster Burying Ground in Baltimore.</a:t>
            </a:r>
          </a:p>
        </p:txBody>
      </p:sp>
      <p:sp>
        <p:nvSpPr>
          <p:cNvPr id="29" name="TextBox 28"/>
          <p:cNvSpPr txBox="1"/>
          <p:nvPr/>
        </p:nvSpPr>
        <p:spPr>
          <a:xfrm>
            <a:off x="5029200" y="1219200"/>
            <a:ext cx="3352800" cy="1200329"/>
          </a:xfrm>
          <a:prstGeom prst="rect">
            <a:avLst/>
          </a:prstGeom>
          <a:noFill/>
        </p:spPr>
        <p:txBody>
          <a:bodyPr wrap="square" rtlCol="0">
            <a:spAutoFit/>
          </a:bodyPr>
          <a:lstStyle/>
          <a:p>
            <a:pPr algn="ctr"/>
            <a:r>
              <a:rPr lang="en-US" dirty="0"/>
              <a:t>1847- Virginia Clemm dies of tuberculosis and caused Poe to rely more on alcohol which made he erratic.</a:t>
            </a:r>
          </a:p>
        </p:txBody>
      </p:sp>
      <p:cxnSp>
        <p:nvCxnSpPr>
          <p:cNvPr id="31" name="Straight Connector 30"/>
          <p:cNvCxnSpPr/>
          <p:nvPr/>
        </p:nvCxnSpPr>
        <p:spPr>
          <a:xfrm>
            <a:off x="6629400" y="2438400"/>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85800" y="2590800"/>
            <a:ext cx="0" cy="76200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0" y="1676400"/>
            <a:ext cx="2895600" cy="923330"/>
          </a:xfrm>
          <a:prstGeom prst="rect">
            <a:avLst/>
          </a:prstGeom>
          <a:noFill/>
        </p:spPr>
        <p:txBody>
          <a:bodyPr wrap="square" rtlCol="0">
            <a:spAutoFit/>
          </a:bodyPr>
          <a:lstStyle/>
          <a:p>
            <a:r>
              <a:rPr lang="en-US" dirty="0"/>
              <a:t>1829- Poe went to live in Baltimore with his aunt, Maria Poe Clemm.  </a:t>
            </a:r>
          </a:p>
        </p:txBody>
      </p:sp>
      <p:cxnSp>
        <p:nvCxnSpPr>
          <p:cNvPr id="41" name="Straight Connector 40"/>
          <p:cNvCxnSpPr/>
          <p:nvPr/>
        </p:nvCxnSpPr>
        <p:spPr>
          <a:xfrm>
            <a:off x="2743200" y="3352800"/>
            <a:ext cx="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600200" y="4267200"/>
            <a:ext cx="2438400" cy="923330"/>
          </a:xfrm>
          <a:prstGeom prst="rect">
            <a:avLst/>
          </a:prstGeom>
          <a:noFill/>
        </p:spPr>
        <p:txBody>
          <a:bodyPr wrap="square" rtlCol="0">
            <a:spAutoFit/>
          </a:bodyPr>
          <a:lstStyle/>
          <a:p>
            <a:pPr algn="ctr"/>
            <a:r>
              <a:rPr lang="en-US" dirty="0"/>
              <a:t>1836- Poe marries his cousin, Virginia Eliza Clemm in Richmond.</a:t>
            </a:r>
          </a:p>
        </p:txBody>
      </p:sp>
      <p:cxnSp>
        <p:nvCxnSpPr>
          <p:cNvPr id="44" name="Straight Connector 43"/>
          <p:cNvCxnSpPr/>
          <p:nvPr/>
        </p:nvCxnSpPr>
        <p:spPr>
          <a:xfrm>
            <a:off x="4724400" y="33528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4038600" y="2362200"/>
            <a:ext cx="0" cy="990600"/>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200400" y="1752600"/>
            <a:ext cx="1752600" cy="646331"/>
          </a:xfrm>
          <a:prstGeom prst="rect">
            <a:avLst/>
          </a:prstGeom>
          <a:noFill/>
        </p:spPr>
        <p:txBody>
          <a:bodyPr wrap="square" rtlCol="0">
            <a:spAutoFit/>
          </a:bodyPr>
          <a:lstStyle/>
          <a:p>
            <a:pPr algn="ctr"/>
            <a:r>
              <a:rPr lang="en-US" dirty="0"/>
              <a:t>1840- The Raven was published.</a:t>
            </a:r>
          </a:p>
        </p:txBody>
      </p:sp>
      <p:cxnSp>
        <p:nvCxnSpPr>
          <p:cNvPr id="52" name="Straight Connector 51"/>
          <p:cNvCxnSpPr/>
          <p:nvPr/>
        </p:nvCxnSpPr>
        <p:spPr>
          <a:xfrm flipH="1">
            <a:off x="3501946" y="3352800"/>
            <a:ext cx="2594055" cy="2212589"/>
          </a:xfrm>
          <a:prstGeom prst="line">
            <a:avLst/>
          </a:prstGeom>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589690" y="5529263"/>
            <a:ext cx="2514600" cy="1200329"/>
          </a:xfrm>
          <a:prstGeom prst="rect">
            <a:avLst/>
          </a:prstGeom>
          <a:noFill/>
        </p:spPr>
        <p:txBody>
          <a:bodyPr wrap="square" rtlCol="0">
            <a:spAutoFit/>
          </a:bodyPr>
          <a:lstStyle/>
          <a:p>
            <a:pPr algn="ctr"/>
            <a:r>
              <a:rPr lang="en-US" dirty="0"/>
              <a:t>1846- Rented a cottage in the Bronx where he spent the last three years of his life.</a:t>
            </a:r>
          </a:p>
        </p:txBody>
      </p:sp>
      <p:cxnSp>
        <p:nvCxnSpPr>
          <p:cNvPr id="45" name="Straight Connector 44"/>
          <p:cNvCxnSpPr/>
          <p:nvPr/>
        </p:nvCxnSpPr>
        <p:spPr>
          <a:xfrm>
            <a:off x="4038600" y="3352800"/>
            <a:ext cx="20574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Action Button: Home 2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pic>
        <p:nvPicPr>
          <p:cNvPr id="22" name="Picture 21" descr="http://media-cache-ak0.pinimg.com/736x/1a/2e/12/1a2e12bf869002666f04b1235b118a2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3551" y="4750569"/>
            <a:ext cx="1607497" cy="20435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9" grpId="0"/>
      <p:bldP spid="42" grpId="0"/>
      <p:bldP spid="47" grpId="0"/>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7" name="Title 6"/>
          <p:cNvSpPr>
            <a:spLocks noGrp="1"/>
          </p:cNvSpPr>
          <p:nvPr>
            <p:ph type="title"/>
          </p:nvPr>
        </p:nvSpPr>
        <p:spPr/>
        <p:txBody>
          <a:bodyPr/>
          <a:lstStyle/>
          <a:p>
            <a:r>
              <a:rPr lang="en-US" dirty="0"/>
              <a:t>ABC Biography</a:t>
            </a:r>
          </a:p>
        </p:txBody>
      </p:sp>
      <p:sp>
        <p:nvSpPr>
          <p:cNvPr id="5" name="Content Placeholder 4"/>
          <p:cNvSpPr>
            <a:spLocks noGrp="1"/>
          </p:cNvSpPr>
          <p:nvPr>
            <p:ph idx="1"/>
          </p:nvPr>
        </p:nvSpPr>
        <p:spPr>
          <a:xfrm>
            <a:off x="457200" y="1447800"/>
            <a:ext cx="8229600" cy="5257800"/>
          </a:xfrm>
        </p:spPr>
        <p:txBody>
          <a:bodyPr>
            <a:normAutofit fontScale="77500" lnSpcReduction="20000"/>
          </a:bodyPr>
          <a:lstStyle/>
          <a:p>
            <a:pPr marL="0" indent="0">
              <a:buNone/>
            </a:pPr>
            <a:r>
              <a:rPr lang="en-US" sz="5700" dirty="0">
                <a:latin typeface="Blackadder ITC" panose="04020505051007020D02" pitchFamily="82" charset="0"/>
              </a:rPr>
              <a:t>A</a:t>
            </a:r>
            <a:r>
              <a:rPr lang="en-US" dirty="0"/>
              <a:t>rthur Gordon Pym- This is a narrative and the only novel Poe would ever finish in his lifetime. </a:t>
            </a:r>
          </a:p>
          <a:p>
            <a:pPr marL="0" indent="0">
              <a:buNone/>
            </a:pPr>
            <a:endParaRPr lang="en-US" dirty="0"/>
          </a:p>
          <a:p>
            <a:pPr marL="0" indent="0">
              <a:buNone/>
            </a:pPr>
            <a:r>
              <a:rPr lang="en-US" sz="5700" dirty="0">
                <a:latin typeface="Blackadder ITC" panose="04020505051007020D02" pitchFamily="82" charset="0"/>
              </a:rPr>
              <a:t>B</a:t>
            </a:r>
            <a:r>
              <a:rPr lang="en-US" dirty="0"/>
              <a:t>oston- Birthplace of Edgar Allan Poe (Home is located on Carver Street).</a:t>
            </a:r>
          </a:p>
          <a:p>
            <a:pPr marL="0" indent="0">
              <a:buNone/>
            </a:pPr>
            <a:endParaRPr lang="en-US" dirty="0"/>
          </a:p>
          <a:p>
            <a:pPr marL="0" indent="0">
              <a:buNone/>
            </a:pPr>
            <a:r>
              <a:rPr lang="en-US" sz="5200" dirty="0">
                <a:latin typeface="Blackadder ITC" panose="04020505051007020D02" pitchFamily="82" charset="0"/>
              </a:rPr>
              <a:t>C</a:t>
            </a:r>
            <a:r>
              <a:rPr lang="en-US" dirty="0"/>
              <a:t>arver Street- Street in Boston that Poe’s home was located on. Additionally, Poe’s mother acted on the theater on this street during her acting days. </a:t>
            </a:r>
          </a:p>
          <a:p>
            <a:pPr marL="0" indent="0">
              <a:buNone/>
            </a:pPr>
            <a:endParaRPr lang="en-US" dirty="0"/>
          </a:p>
          <a:p>
            <a:pPr marL="0" indent="0">
              <a:buNone/>
            </a:pPr>
            <a:r>
              <a:rPr lang="en-US" sz="5200" dirty="0">
                <a:latin typeface="Blackadder ITC" panose="04020505051007020D02" pitchFamily="82" charset="0"/>
              </a:rPr>
              <a:t>D</a:t>
            </a:r>
            <a:r>
              <a:rPr lang="en-US" dirty="0"/>
              <a:t>avid Poe Jr. - Name of Edgar’s biological father who left the family for an unknown reason.</a:t>
            </a:r>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6" name="Action Button: Forward or Next 5">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Tree>
    <p:extLst>
      <p:ext uri="{BB962C8B-B14F-4D97-AF65-F5344CB8AC3E}">
        <p14:creationId xmlns:p14="http://schemas.microsoft.com/office/powerpoint/2010/main" val="2494110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457200" y="457200"/>
            <a:ext cx="8229600" cy="6096000"/>
          </a:xfrm>
        </p:spPr>
        <p:txBody>
          <a:bodyPr>
            <a:normAutofit fontScale="77500" lnSpcReduction="20000"/>
          </a:bodyPr>
          <a:lstStyle/>
          <a:p>
            <a:pPr marL="0" indent="0">
              <a:buNone/>
            </a:pPr>
            <a:r>
              <a:rPr lang="en-US" sz="6400" dirty="0">
                <a:latin typeface="Blackadder ITC" panose="04020505051007020D02" pitchFamily="82" charset="0"/>
              </a:rPr>
              <a:t>E</a:t>
            </a:r>
            <a:r>
              <a:rPr lang="en-US" dirty="0"/>
              <a:t>lizabeth Arnold Poe- Mrs. Poe was Edgar’s biological mother, who died when Poe was only 2 years old of tuberculosis. She was a crowd pleasing actor from England. </a:t>
            </a:r>
          </a:p>
          <a:p>
            <a:pPr marL="0" indent="0">
              <a:buNone/>
            </a:pPr>
            <a:endParaRPr lang="en-US" dirty="0"/>
          </a:p>
          <a:p>
            <a:pPr marL="0" indent="0">
              <a:buNone/>
            </a:pPr>
            <a:r>
              <a:rPr lang="en-US" sz="5700" dirty="0">
                <a:latin typeface="Blackadder ITC" panose="04020505051007020D02" pitchFamily="82" charset="0"/>
              </a:rPr>
              <a:t>F</a:t>
            </a:r>
            <a:r>
              <a:rPr lang="en-US" dirty="0"/>
              <a:t>ordham, Bronx, NY- This is where Poe rented a small cottage and spent the last three years of his life. Additionally, his wife died in this home. </a:t>
            </a:r>
          </a:p>
          <a:p>
            <a:pPr marL="0" indent="0">
              <a:buNone/>
            </a:pPr>
            <a:endParaRPr lang="en-US" dirty="0"/>
          </a:p>
          <a:p>
            <a:pPr marL="0" indent="0">
              <a:buNone/>
            </a:pPr>
            <a:r>
              <a:rPr lang="en-US" sz="5700" dirty="0">
                <a:latin typeface="Blackadder ITC" panose="04020505051007020D02" pitchFamily="82" charset="0"/>
              </a:rPr>
              <a:t>G</a:t>
            </a:r>
            <a:r>
              <a:rPr lang="en-US" dirty="0"/>
              <a:t>rotesque and Arabesque Tales- This is a collection of short stories written by Poe published in 1840.</a:t>
            </a:r>
          </a:p>
          <a:p>
            <a:pPr marL="0" indent="0">
              <a:buNone/>
            </a:pPr>
            <a:endParaRPr lang="en-US" dirty="0"/>
          </a:p>
          <a:p>
            <a:pPr marL="0" indent="0">
              <a:buNone/>
            </a:pPr>
            <a:r>
              <a:rPr lang="en-US" sz="5200" dirty="0">
                <a:latin typeface="Blackadder ITC" panose="04020505051007020D02" pitchFamily="82" charset="0"/>
              </a:rPr>
              <a:t>H</a:t>
            </a:r>
            <a:r>
              <a:rPr lang="en-US" dirty="0"/>
              <a:t>enri Le Rennet- The pseudonym that Poe used during his early years of writing. He was inspired to use it because of his brother, Henry, who was fascinated with French names. </a:t>
            </a:r>
          </a:p>
          <a:p>
            <a:pPr marL="0" indent="0">
              <a:buNone/>
            </a:pPr>
            <a:endParaRPr lang="en-US" dirty="0"/>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5" name="Action Button: Forward or Next 4">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Tree>
    <p:extLst>
      <p:ext uri="{BB962C8B-B14F-4D97-AF65-F5344CB8AC3E}">
        <p14:creationId xmlns:p14="http://schemas.microsoft.com/office/powerpoint/2010/main" val="3314616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457200" y="381000"/>
            <a:ext cx="8229600" cy="6248400"/>
          </a:xfrm>
        </p:spPr>
        <p:txBody>
          <a:bodyPr>
            <a:normAutofit fontScale="77500" lnSpcReduction="20000"/>
          </a:bodyPr>
          <a:lstStyle/>
          <a:p>
            <a:pPr marL="0" indent="0">
              <a:buNone/>
            </a:pPr>
            <a:r>
              <a:rPr lang="en-US" sz="4300" dirty="0">
                <a:latin typeface="Blackadder ITC" panose="04020505051007020D02" pitchFamily="82" charset="0"/>
              </a:rPr>
              <a:t>I</a:t>
            </a:r>
            <a:r>
              <a:rPr lang="en-US" dirty="0"/>
              <a:t>sland of the Fay- A short poem by Poe about music, the nature of God and the universe, and life and death.  (Fay means fairy or elf)</a:t>
            </a:r>
          </a:p>
          <a:p>
            <a:pPr marL="0" indent="0">
              <a:buNone/>
            </a:pPr>
            <a:endParaRPr lang="en-US" sz="4300" dirty="0">
              <a:latin typeface="Blackadder ITC" panose="04020505051007020D02" pitchFamily="82" charset="0"/>
            </a:endParaRPr>
          </a:p>
          <a:p>
            <a:pPr marL="0" indent="0">
              <a:buNone/>
            </a:pPr>
            <a:r>
              <a:rPr lang="en-US" sz="4300" dirty="0">
                <a:latin typeface="Blackadder ITC" panose="04020505051007020D02" pitchFamily="82" charset="0"/>
              </a:rPr>
              <a:t>J</a:t>
            </a:r>
            <a:r>
              <a:rPr lang="en-US" dirty="0"/>
              <a:t>ohn Allan- John Allan took care of Poe ever since he was 2 and then cared for him until they got into a quarrel when Poe was 17 and Allan kicked him out onto the streets.</a:t>
            </a:r>
          </a:p>
          <a:p>
            <a:pPr marL="0" indent="0">
              <a:buNone/>
            </a:pPr>
            <a:endParaRPr lang="en-US" sz="4300" dirty="0">
              <a:latin typeface="Blackadder ITC" panose="04020505051007020D02" pitchFamily="82" charset="0"/>
            </a:endParaRPr>
          </a:p>
          <a:p>
            <a:pPr marL="0" indent="0">
              <a:buNone/>
            </a:pPr>
            <a:r>
              <a:rPr lang="en-US" sz="4300" dirty="0">
                <a:latin typeface="Blackadder ITC" panose="04020505051007020D02" pitchFamily="82" charset="0"/>
              </a:rPr>
              <a:t>K</a:t>
            </a:r>
            <a:r>
              <a:rPr lang="en-US" dirty="0"/>
              <a:t>ennedy- John Peddleton Kennedy was a statesman and author who awarded Poe in 1833 when he judged a contest in Baltimore.  He awarded Poe with first prize for “MS. Found in a Bottle”.</a:t>
            </a:r>
            <a:r>
              <a:rPr lang="en-US" sz="4300" dirty="0">
                <a:latin typeface="Blackadder ITC" panose="04020505051007020D02" pitchFamily="82" charset="0"/>
              </a:rPr>
              <a:t> </a:t>
            </a:r>
          </a:p>
          <a:p>
            <a:pPr marL="0" indent="0">
              <a:buNone/>
            </a:pPr>
            <a:endParaRPr lang="en-US" dirty="0"/>
          </a:p>
          <a:p>
            <a:pPr marL="0" indent="0">
              <a:buNone/>
            </a:pPr>
            <a:r>
              <a:rPr lang="en-US" sz="4300" dirty="0">
                <a:latin typeface="Blackadder ITC" panose="04020505051007020D02" pitchFamily="82" charset="0"/>
              </a:rPr>
              <a:t>L</a:t>
            </a:r>
            <a:r>
              <a:rPr lang="en-US" dirty="0"/>
              <a:t>enore- One of Poe’s most famous poems, and the lost lover he mentions of in his bestselling poem “The Raven.”</a:t>
            </a:r>
          </a:p>
          <a:p>
            <a:pPr marL="0" indent="0">
              <a:buNone/>
            </a:pPr>
            <a:endParaRPr lang="en-US" dirty="0"/>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5" name="Action Button: Forward or Next 4">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Tree>
    <p:extLst>
      <p:ext uri="{BB962C8B-B14F-4D97-AF65-F5344CB8AC3E}">
        <p14:creationId xmlns:p14="http://schemas.microsoft.com/office/powerpoint/2010/main" val="532842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304800" y="609600"/>
            <a:ext cx="8839200" cy="6019800"/>
          </a:xfrm>
        </p:spPr>
        <p:txBody>
          <a:bodyPr>
            <a:normAutofit fontScale="40000" lnSpcReduction="20000"/>
          </a:bodyPr>
          <a:lstStyle/>
          <a:p>
            <a:pPr>
              <a:buNone/>
            </a:pPr>
            <a:r>
              <a:rPr lang="en-US" sz="10000" dirty="0">
                <a:latin typeface="Blackadder ITC" panose="04020505051007020D02" pitchFamily="82" charset="0"/>
              </a:rPr>
              <a:t>M</a:t>
            </a:r>
            <a:r>
              <a:rPr lang="en-US" sz="6800" dirty="0"/>
              <a:t>acabre- One of the many writing styles Poe used in his poems, short stories, and other works. The books that are macabre based are some of his best of all time. </a:t>
            </a:r>
          </a:p>
          <a:p>
            <a:pPr>
              <a:buNone/>
            </a:pPr>
            <a:r>
              <a:rPr lang="en-US" sz="10000" dirty="0">
                <a:latin typeface="Blackadder ITC" panose="04020505051007020D02" pitchFamily="82" charset="0"/>
              </a:rPr>
              <a:t>N</a:t>
            </a:r>
            <a:r>
              <a:rPr lang="en-US" sz="6800" dirty="0"/>
              <a:t>evermore! - This word is used a multitude of times in Poe’s very famous poem The Raven. The crow in the story always crows out to the depressed narrator Nevermore, speaking of never seeing his lover, Lenore. </a:t>
            </a:r>
          </a:p>
          <a:p>
            <a:pPr>
              <a:buNone/>
            </a:pPr>
            <a:r>
              <a:rPr lang="en-US" sz="10000" dirty="0">
                <a:latin typeface="Blackadder ITC" panose="04020505051007020D02" pitchFamily="82" charset="0"/>
              </a:rPr>
              <a:t>O</a:t>
            </a:r>
            <a:r>
              <a:rPr lang="en-US" sz="6800" dirty="0">
                <a:latin typeface="Blackadder ITC" panose="04020505051007020D02" pitchFamily="82" charset="0"/>
              </a:rPr>
              <a:t> </a:t>
            </a:r>
            <a:r>
              <a:rPr lang="en-US" sz="6800" dirty="0"/>
              <a:t>val Portrait- This Poe story is a tragic love story about a painter who is so obsessed with painting the perfect picture of his wife that he does nothing else.</a:t>
            </a:r>
          </a:p>
          <a:p>
            <a:pPr>
              <a:buNone/>
            </a:pPr>
            <a:r>
              <a:rPr lang="en-US" sz="10000" dirty="0">
                <a:latin typeface="Blackadder ITC" panose="04020505051007020D02" pitchFamily="82" charset="0"/>
              </a:rPr>
              <a:t>P</a:t>
            </a:r>
            <a:r>
              <a:rPr lang="en-US" sz="6800" dirty="0"/>
              <a:t>it and the Pendulum- This is one of Poe’s bestselling short stories, published in 1843. The story is about an unnamed narrator who describes being tortured during the Spanish Inquisition in 1478. </a:t>
            </a:r>
            <a:endParaRPr lang="en-US" sz="6800" dirty="0">
              <a:latin typeface="Blackadder ITC" panose="04020505051007020D02" pitchFamily="82" charset="0"/>
            </a:endParaRPr>
          </a:p>
          <a:p>
            <a:pPr marL="0" indent="0">
              <a:buNone/>
            </a:pPr>
            <a:r>
              <a:rPr lang="en-US" sz="4300" dirty="0">
                <a:latin typeface="Blackadder ITC" panose="04020505051007020D02" pitchFamily="82" charset="0"/>
              </a:rPr>
              <a:t> </a:t>
            </a:r>
          </a:p>
          <a:p>
            <a:pPr marL="0" indent="0">
              <a:buNone/>
            </a:pPr>
            <a:endParaRPr lang="en-US" dirty="0"/>
          </a:p>
          <a:p>
            <a:pPr marL="0" indent="0">
              <a:buNone/>
            </a:pPr>
            <a:endParaRPr lang="en-US" dirty="0"/>
          </a:p>
          <a:p>
            <a:pPr marL="0" indent="0">
              <a:buNone/>
            </a:pPr>
            <a:endParaRPr lang="en-US" dirty="0"/>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5" name="Action Button: Forward or Next 4">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Tree>
    <p:extLst>
      <p:ext uri="{BB962C8B-B14F-4D97-AF65-F5344CB8AC3E}">
        <p14:creationId xmlns:p14="http://schemas.microsoft.com/office/powerpoint/2010/main" val="53284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237793" y="533400"/>
            <a:ext cx="8686800" cy="5715000"/>
          </a:xfrm>
        </p:spPr>
        <p:txBody>
          <a:bodyPr>
            <a:normAutofit fontScale="55000" lnSpcReduction="20000"/>
          </a:bodyPr>
          <a:lstStyle/>
          <a:p>
            <a:pPr>
              <a:buNone/>
            </a:pPr>
            <a:r>
              <a:rPr lang="en-US" sz="7300" dirty="0">
                <a:latin typeface="Blackadder ITC" panose="04020505051007020D02" pitchFamily="82" charset="0"/>
              </a:rPr>
              <a:t>Q</a:t>
            </a:r>
            <a:r>
              <a:rPr lang="en-US" sz="4500" dirty="0"/>
              <a:t>ueen of May Ode- This poem was published around </a:t>
            </a:r>
          </a:p>
          <a:p>
            <a:pPr>
              <a:buNone/>
            </a:pPr>
            <a:r>
              <a:rPr lang="en-US" sz="4500" dirty="0"/>
              <a:t>	April, 1836.</a:t>
            </a:r>
          </a:p>
          <a:p>
            <a:pPr>
              <a:buNone/>
            </a:pPr>
            <a:r>
              <a:rPr lang="en-US" sz="7300" dirty="0">
                <a:latin typeface="Blackadder ITC" panose="04020505051007020D02" pitchFamily="82" charset="0"/>
              </a:rPr>
              <a:t>R</a:t>
            </a:r>
            <a:r>
              <a:rPr lang="en-US" sz="4400" dirty="0"/>
              <a:t>ichmond, VA- This city is where Poe married his wife, Virginia, and spent some time in his earlier years. He also served as a lieutenant for the color guard in Richmond. </a:t>
            </a:r>
          </a:p>
          <a:p>
            <a:pPr>
              <a:buNone/>
            </a:pPr>
            <a:r>
              <a:rPr lang="en-US" sz="6400" dirty="0">
                <a:latin typeface="Blackadder ITC" panose="04020505051007020D02" pitchFamily="82" charset="0"/>
              </a:rPr>
              <a:t>S</a:t>
            </a:r>
            <a:r>
              <a:rPr lang="en-US" sz="4400" dirty="0"/>
              <a:t>unday, October 7, 1849- This was the day that Poe fell into unconsciousness and died from a mysterious cause. Some believe he was mugged, had rabies, caught a brain tumor, and other theories have arose. He was never able to tell the doctors what happened to him. </a:t>
            </a:r>
          </a:p>
          <a:p>
            <a:pPr>
              <a:buNone/>
            </a:pPr>
            <a:r>
              <a:rPr lang="en-US" sz="6400" dirty="0">
                <a:latin typeface="Blackadder ITC" panose="04020505051007020D02" pitchFamily="82" charset="0"/>
              </a:rPr>
              <a:t>T</a:t>
            </a:r>
            <a:r>
              <a:rPr lang="en-US" sz="4400" dirty="0"/>
              <a:t>uberculosis- A deadly disease that many caught and died from during the early to mid-1800s. Many of Poe’s relatives, including his wife, Virginia, died because of it. </a:t>
            </a:r>
          </a:p>
          <a:p>
            <a:pPr marL="0" indent="0">
              <a:buNone/>
            </a:pPr>
            <a:endParaRPr lang="en-US" sz="4300" dirty="0">
              <a:latin typeface="Blackadder ITC" panose="04020505051007020D02" pitchFamily="82" charset="0"/>
            </a:endParaRPr>
          </a:p>
          <a:p>
            <a:pPr marL="0" indent="0">
              <a:buNone/>
            </a:pPr>
            <a:endParaRPr lang="en-US" sz="4300" dirty="0">
              <a:latin typeface="Blackadder ITC" panose="04020505051007020D02" pitchFamily="82" charset="0"/>
            </a:endParaRPr>
          </a:p>
          <a:p>
            <a:pPr marL="0" indent="0">
              <a:buNone/>
            </a:pPr>
            <a:endParaRPr lang="en-US" sz="4300" dirty="0">
              <a:latin typeface="Blackadder ITC" panose="04020505051007020D02" pitchFamily="82" charset="0"/>
            </a:endParaRPr>
          </a:p>
          <a:p>
            <a:pPr marL="0" indent="0">
              <a:buNone/>
            </a:pPr>
            <a:endParaRPr lang="en-US" dirty="0"/>
          </a:p>
          <a:p>
            <a:pPr marL="0" indent="0">
              <a:buNone/>
            </a:pPr>
            <a:endParaRPr lang="en-US" dirty="0"/>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5" name="Action Button: Forward or Next 4">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Tree>
    <p:extLst>
      <p:ext uri="{BB962C8B-B14F-4D97-AF65-F5344CB8AC3E}">
        <p14:creationId xmlns:p14="http://schemas.microsoft.com/office/powerpoint/2010/main" val="532842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609600" y="381000"/>
            <a:ext cx="8229600" cy="6477000"/>
          </a:xfrm>
        </p:spPr>
        <p:txBody>
          <a:bodyPr>
            <a:normAutofit fontScale="47500" lnSpcReduction="20000"/>
          </a:bodyPr>
          <a:lstStyle/>
          <a:p>
            <a:pPr marL="0" indent="0">
              <a:buNone/>
            </a:pPr>
            <a:r>
              <a:rPr lang="en-US" sz="8400" dirty="0">
                <a:latin typeface="Blackadder ITC" panose="04020505051007020D02" pitchFamily="82" charset="0"/>
              </a:rPr>
              <a:t>U</a:t>
            </a:r>
            <a:r>
              <a:rPr lang="en-US" sz="4900" dirty="0"/>
              <a:t>lalume- This story written in 1847, the narrator of the story mostly speaks about the loss of his wife, similar to “The Raven.”</a:t>
            </a:r>
          </a:p>
          <a:p>
            <a:pPr marL="0" indent="0">
              <a:buNone/>
            </a:pPr>
            <a:endParaRPr lang="en-US" sz="4900" dirty="0">
              <a:latin typeface="Blackadder ITC" panose="04020505051007020D02" pitchFamily="82" charset="0"/>
            </a:endParaRPr>
          </a:p>
          <a:p>
            <a:pPr marL="0" indent="0">
              <a:buNone/>
            </a:pPr>
            <a:r>
              <a:rPr lang="en-US" sz="8400" dirty="0">
                <a:latin typeface="Blackadder ITC" panose="04020505051007020D02" pitchFamily="82" charset="0"/>
              </a:rPr>
              <a:t>V</a:t>
            </a:r>
            <a:r>
              <a:rPr lang="en-US" sz="4900" dirty="0"/>
              <a:t>irginia Clemm- She is Poe’s cousin and wife whom he married in 1837 when he was 27 and she was only 13.</a:t>
            </a:r>
          </a:p>
          <a:p>
            <a:pPr marL="0" indent="0">
              <a:buNone/>
            </a:pPr>
            <a:endParaRPr lang="en-US" sz="4900" dirty="0">
              <a:latin typeface="Blackadder ITC" panose="04020505051007020D02" pitchFamily="82" charset="0"/>
            </a:endParaRPr>
          </a:p>
          <a:p>
            <a:pPr marL="0" indent="0">
              <a:buNone/>
            </a:pPr>
            <a:r>
              <a:rPr lang="en-US" sz="8400" dirty="0">
                <a:latin typeface="Blackadder ITC" panose="04020505051007020D02" pitchFamily="82" charset="0"/>
              </a:rPr>
              <a:t>W</a:t>
            </a:r>
            <a:r>
              <a:rPr lang="en-US" sz="4900" dirty="0"/>
              <a:t>est Point Military Academy-Poe enlisted here and served as a cadet for three years. He continued his writing here as well. Poe was dismissed on “gross neglect of duty” and “disobedience of orders” on January 28, 1831. Truly, Poe must have been trying really hard to get himself kicked out! </a:t>
            </a:r>
          </a:p>
          <a:p>
            <a:pPr marL="0" indent="0">
              <a:buNone/>
            </a:pPr>
            <a:endParaRPr lang="en-US" sz="4900" dirty="0"/>
          </a:p>
          <a:p>
            <a:pPr marL="0" indent="0">
              <a:buNone/>
            </a:pPr>
            <a:r>
              <a:rPr lang="en-US" sz="7300" dirty="0">
                <a:latin typeface="Blackadder ITC" panose="04020505051007020D02" pitchFamily="82" charset="0"/>
              </a:rPr>
              <a:t>X</a:t>
            </a:r>
            <a:r>
              <a:rPr lang="en-US" sz="4900" dirty="0"/>
              <a:t>ing a Paragrab- This short silly story about how a man opens a newspaper shop across the street from a regular one.  He writes this whole paragraph using the letter “O”.  Then, he is told he cannot use that letter anymore so he replaces all of the O’s with X’s!</a:t>
            </a:r>
          </a:p>
          <a:p>
            <a:pPr marL="0" indent="0">
              <a:buNone/>
            </a:pPr>
            <a:endParaRPr lang="en-US" dirty="0"/>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5" name="Action Button: Forward or Next 4">
            <a:hlinkClick r:id="" action="ppaction://hlinkshowjump?jump=nextslide" highlightClick="1"/>
          </p:cNvPr>
          <p:cNvSpPr/>
          <p:nvPr/>
        </p:nvSpPr>
        <p:spPr>
          <a:xfrm>
            <a:off x="6934200" y="6324600"/>
            <a:ext cx="10668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Tree>
    <p:extLst>
      <p:ext uri="{BB962C8B-B14F-4D97-AF65-F5344CB8AC3E}">
        <p14:creationId xmlns:p14="http://schemas.microsoft.com/office/powerpoint/2010/main" val="532842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457200" y="533400"/>
            <a:ext cx="8229600" cy="5592763"/>
          </a:xfrm>
        </p:spPr>
        <p:txBody>
          <a:bodyPr>
            <a:normAutofit fontScale="92500" lnSpcReduction="10000"/>
          </a:bodyPr>
          <a:lstStyle/>
          <a:p>
            <a:pPr marL="0" indent="0">
              <a:buNone/>
            </a:pPr>
            <a:r>
              <a:rPr lang="en-US" sz="4300" dirty="0">
                <a:latin typeface="Blackadder ITC" panose="04020505051007020D02" pitchFamily="82" charset="0"/>
              </a:rPr>
              <a:t>Y</a:t>
            </a:r>
            <a:r>
              <a:rPr lang="en-US" sz="4300" dirty="0"/>
              <a:t>outh I have Known One- This is another poem written during the time of Edgar Allan Poe. </a:t>
            </a:r>
          </a:p>
          <a:p>
            <a:pPr marL="0" indent="0">
              <a:buNone/>
            </a:pPr>
            <a:endParaRPr lang="en-US" sz="4300" dirty="0">
              <a:latin typeface="Blackadder ITC" panose="04020505051007020D02" pitchFamily="82" charset="0"/>
            </a:endParaRPr>
          </a:p>
          <a:p>
            <a:pPr marL="0" indent="0">
              <a:buNone/>
            </a:pPr>
            <a:r>
              <a:rPr lang="en-US" sz="4300" dirty="0">
                <a:latin typeface="Blackadder ITC" panose="04020505051007020D02" pitchFamily="82" charset="0"/>
              </a:rPr>
              <a:t>Z</a:t>
            </a:r>
            <a:r>
              <a:rPr lang="en-US" sz="4300" dirty="0"/>
              <a:t>ante: This short poem, which was written in 1887, talks about the true beauty of the Zante island and how it is similar to his wife who was passed away.</a:t>
            </a:r>
          </a:p>
          <a:p>
            <a:pPr marL="0" indent="0">
              <a:buNone/>
            </a:pPr>
            <a:endParaRPr lang="en-US" sz="4300" dirty="0">
              <a:latin typeface="Blackadder ITC" panose="04020505051007020D02" pitchFamily="82" charset="0"/>
            </a:endParaRPr>
          </a:p>
          <a:p>
            <a:pPr marL="0" indent="0">
              <a:buNone/>
            </a:pPr>
            <a:endParaRPr lang="en-US" dirty="0"/>
          </a:p>
        </p:txBody>
      </p:sp>
      <p:sp>
        <p:nvSpPr>
          <p:cNvPr id="4" name="Action Button: Home 3">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Tree>
    <p:extLst>
      <p:ext uri="{BB962C8B-B14F-4D97-AF65-F5344CB8AC3E}">
        <p14:creationId xmlns:p14="http://schemas.microsoft.com/office/powerpoint/2010/main" val="532842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2" name="Title 1"/>
          <p:cNvSpPr>
            <a:spLocks noGrp="1"/>
          </p:cNvSpPr>
          <p:nvPr>
            <p:ph type="title"/>
          </p:nvPr>
        </p:nvSpPr>
        <p:spPr/>
        <p:txBody>
          <a:bodyPr/>
          <a:lstStyle/>
          <a:p>
            <a:r>
              <a:rPr lang="en-US" dirty="0"/>
              <a:t>Cause of Death</a:t>
            </a:r>
          </a:p>
        </p:txBody>
      </p:sp>
      <p:sp>
        <p:nvSpPr>
          <p:cNvPr id="5" name="Content Placeholder 4"/>
          <p:cNvSpPr>
            <a:spLocks noGrp="1"/>
          </p:cNvSpPr>
          <p:nvPr>
            <p:ph idx="1"/>
          </p:nvPr>
        </p:nvSpPr>
        <p:spPr/>
        <p:txBody>
          <a:bodyPr>
            <a:normAutofit fontScale="85000" lnSpcReduction="20000"/>
          </a:bodyPr>
          <a:lstStyle/>
          <a:p>
            <a:pPr>
              <a:buNone/>
            </a:pPr>
            <a:r>
              <a:rPr lang="en-US" dirty="0"/>
              <a:t>	Many different theories have been postulated to Edgar Allan Poe, the prolific and critically acclaimed author’s cause of death. The facts are that he was lying unconscious next to a voting booth in Baltimore, Maryland. Additionally, he was wearing someone else’s clothing. There are countless numbers of theories that have been developed by people. The most famous are that he may have died of rabies, alcoholism, or cooping, a grotesque manner of drugging people to vote for a specific person. Some universities have done extensive research on this, and they have all come to different conclusions. The king of mystery and horror’s own death was a mystery! </a:t>
            </a:r>
          </a:p>
          <a:p>
            <a:pPr>
              <a:buNone/>
            </a:pPr>
            <a:endParaRPr lang="en-US" dirty="0"/>
          </a:p>
        </p:txBody>
      </p:sp>
      <p:sp>
        <p:nvSpPr>
          <p:cNvPr id="6" name="Action Button: Forward or Next 5">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
        <p:nvSpPr>
          <p:cNvPr id="7" name="Action Button: Home 6">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457200" y="1219200"/>
            <a:ext cx="8229600" cy="4876800"/>
          </a:xfrm>
        </p:spPr>
        <p:txBody>
          <a:bodyPr>
            <a:normAutofit fontScale="77500" lnSpcReduction="20000"/>
          </a:bodyPr>
          <a:lstStyle/>
          <a:p>
            <a:pPr>
              <a:buNone/>
            </a:pPr>
            <a:r>
              <a:rPr lang="en-US" dirty="0"/>
              <a:t>	</a:t>
            </a:r>
            <a:r>
              <a:rPr lang="en-US" sz="3500" dirty="0"/>
              <a:t>The first thing that pops into everyone’s mind when they think of Poe’s death is alcoholism. Poe was an alcoholic most of his life, and his temper changed every time he drank. However, in an analysis done by the University of Maryland Medical Center, they say that Poe had not drank a sip of alcohol in 6 months. This leads to eliminate that theory. Another theory that has risen is the Cooping theory. Cooping was done during election days, and this is when Poe was found on the street. Also, he was next to a voting booth. Gangs drugged people and sometimes switched their clothing to vote again and again. This leads to validation of the theory because of Poe's location, and dress. (he was wearing someone else's clothes at the time). </a:t>
            </a:r>
          </a:p>
          <a:p>
            <a:pPr>
              <a:buNone/>
            </a:pPr>
            <a:endParaRPr lang="en-US" dirty="0"/>
          </a:p>
        </p:txBody>
      </p:sp>
      <p:sp>
        <p:nvSpPr>
          <p:cNvPr id="4" name="Action Button: Forward or Next 3">
            <a:hlinkClick r:id="" action="ppaction://hlinkshowjump?jump=nextslide" highlightClick="1"/>
          </p:cNvPr>
          <p:cNvSpPr/>
          <p:nvPr/>
        </p:nvSpPr>
        <p:spPr>
          <a:xfrm>
            <a:off x="6934200" y="6324600"/>
            <a:ext cx="1143000" cy="5334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Continue</a:t>
            </a:r>
          </a:p>
        </p:txBody>
      </p:sp>
      <p:sp>
        <p:nvSpPr>
          <p:cNvPr id="5" name="Action Button: Home 4">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3" name="Content Placeholder 2"/>
          <p:cNvSpPr>
            <a:spLocks noGrp="1"/>
          </p:cNvSpPr>
          <p:nvPr>
            <p:ph idx="1"/>
          </p:nvPr>
        </p:nvSpPr>
        <p:spPr>
          <a:xfrm>
            <a:off x="0" y="381000"/>
            <a:ext cx="9144000" cy="6477000"/>
          </a:xfrm>
        </p:spPr>
        <p:txBody>
          <a:bodyPr>
            <a:normAutofit fontScale="85000" lnSpcReduction="10000"/>
          </a:bodyPr>
          <a:lstStyle/>
          <a:p>
            <a:pPr>
              <a:buNone/>
            </a:pPr>
            <a:r>
              <a:rPr lang="en-US" dirty="0"/>
              <a:t>	An investigation led by Doctor Michael Benitez of the University of Maryland Medical Center found that the only probable cause of death was rabies. Many say that Poe was experiencing abnormal behavior, delirium, and agitation. These are all symptoms of rabies, which usually starts to affect the body 2 to 3 weeks after the initial entry. Additionally, Poe had to be kept under restraint due to violent seizures that occurred periodically. This also is a symptom of  rabies. Clearly, Poe may have had rabid occurrences because of these horrific symptoms.</a:t>
            </a:r>
          </a:p>
          <a:p>
            <a:pPr>
              <a:buNone/>
            </a:pPr>
            <a:r>
              <a:rPr lang="en-US" dirty="0"/>
              <a:t>	Clearly, many people have created theories about Poe's enigmatic death. These theories have been based off of facts and observers testimonies. We have come to a conclusion that rabies was the best theory of Poe's cause of death. The symptoms that he was experiencing truly show that rabies was the most probable cause.       </a:t>
            </a:r>
          </a:p>
          <a:p>
            <a:pPr>
              <a:buNone/>
            </a:pPr>
            <a:endParaRPr lang="en-US" dirty="0"/>
          </a:p>
        </p:txBody>
      </p:sp>
      <p:sp>
        <p:nvSpPr>
          <p:cNvPr id="5" name="Action Button: Home 4">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5" name="Text Box 2"/>
          <p:cNvSpPr txBox="1"/>
          <p:nvPr/>
        </p:nvSpPr>
        <p:spPr>
          <a:xfrm>
            <a:off x="3530552" y="6275973"/>
            <a:ext cx="1534795" cy="29273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Edgar Allan Poe</a:t>
            </a:r>
          </a:p>
        </p:txBody>
      </p:sp>
      <p:sp>
        <p:nvSpPr>
          <p:cNvPr id="6" name="Text Box 31"/>
          <p:cNvSpPr txBox="1"/>
          <p:nvPr/>
        </p:nvSpPr>
        <p:spPr>
          <a:xfrm>
            <a:off x="3530552" y="6026419"/>
            <a:ext cx="1534795"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00FFFF"/>
                </a:highlight>
                <a:ea typeface="Calibri"/>
                <a:cs typeface="Times New Roman"/>
              </a:rPr>
              <a:t>Henry</a:t>
            </a:r>
            <a:endParaRPr lang="en-US" sz="1100" dirty="0">
              <a:effectLst/>
              <a:ea typeface="Calibri"/>
              <a:cs typeface="Times New Roman"/>
            </a:endParaRPr>
          </a:p>
        </p:txBody>
      </p:sp>
      <p:sp>
        <p:nvSpPr>
          <p:cNvPr id="7" name="Text Box 32"/>
          <p:cNvSpPr txBox="1"/>
          <p:nvPr/>
        </p:nvSpPr>
        <p:spPr>
          <a:xfrm>
            <a:off x="3530551" y="6568708"/>
            <a:ext cx="1534795"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00FFFF"/>
                </a:highlight>
                <a:ea typeface="Calibri"/>
                <a:cs typeface="Times New Roman"/>
              </a:rPr>
              <a:t>Rosalie</a:t>
            </a:r>
            <a:endParaRPr lang="en-US" sz="1100" dirty="0">
              <a:effectLst/>
              <a:ea typeface="Calibri"/>
              <a:cs typeface="Times New Roman"/>
            </a:endParaRPr>
          </a:p>
        </p:txBody>
      </p:sp>
      <p:sp>
        <p:nvSpPr>
          <p:cNvPr id="8" name="Text Box 28"/>
          <p:cNvSpPr txBox="1"/>
          <p:nvPr/>
        </p:nvSpPr>
        <p:spPr>
          <a:xfrm>
            <a:off x="4633740" y="5213969"/>
            <a:ext cx="190627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00FF00"/>
                </a:highlight>
                <a:ea typeface="Calibri"/>
                <a:cs typeface="Times New Roman"/>
              </a:rPr>
              <a:t>Elizabeth Arnold Hopkins</a:t>
            </a:r>
            <a:endParaRPr lang="en-US" sz="1100" dirty="0">
              <a:effectLst/>
              <a:ea typeface="Calibri"/>
              <a:cs typeface="Times New Roman"/>
            </a:endParaRPr>
          </a:p>
        </p:txBody>
      </p:sp>
      <p:sp>
        <p:nvSpPr>
          <p:cNvPr id="9" name="Text Box 4"/>
          <p:cNvSpPr txBox="1"/>
          <p:nvPr/>
        </p:nvSpPr>
        <p:spPr>
          <a:xfrm>
            <a:off x="2531672" y="4263724"/>
            <a:ext cx="1524072" cy="27559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00FF00"/>
                </a:highlight>
                <a:ea typeface="Calibri"/>
                <a:cs typeface="Times New Roman"/>
              </a:rPr>
              <a:t>David Poe Jr.</a:t>
            </a:r>
            <a:endParaRPr lang="en-US" sz="1100" dirty="0">
              <a:effectLst/>
              <a:ea typeface="Calibri"/>
              <a:cs typeface="Times New Roman"/>
            </a:endParaRPr>
          </a:p>
        </p:txBody>
      </p:sp>
      <p:sp>
        <p:nvSpPr>
          <p:cNvPr id="10" name="Text Box 22"/>
          <p:cNvSpPr txBox="1"/>
          <p:nvPr/>
        </p:nvSpPr>
        <p:spPr>
          <a:xfrm>
            <a:off x="2531672" y="5038424"/>
            <a:ext cx="1523438"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Elizabeth Poe</a:t>
            </a:r>
          </a:p>
        </p:txBody>
      </p:sp>
      <p:sp>
        <p:nvSpPr>
          <p:cNvPr id="11" name="Text Box 23"/>
          <p:cNvSpPr txBox="1"/>
          <p:nvPr/>
        </p:nvSpPr>
        <p:spPr>
          <a:xfrm>
            <a:off x="2531672" y="4788869"/>
            <a:ext cx="1523438"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Maria Poe</a:t>
            </a:r>
          </a:p>
        </p:txBody>
      </p:sp>
      <p:sp>
        <p:nvSpPr>
          <p:cNvPr id="12" name="Text Box 24"/>
          <p:cNvSpPr txBox="1"/>
          <p:nvPr/>
        </p:nvSpPr>
        <p:spPr>
          <a:xfrm>
            <a:off x="2531672" y="4539314"/>
            <a:ext cx="1523438"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Samuel Poe</a:t>
            </a:r>
          </a:p>
        </p:txBody>
      </p:sp>
      <p:sp>
        <p:nvSpPr>
          <p:cNvPr id="13" name="Text Box 25"/>
          <p:cNvSpPr txBox="1"/>
          <p:nvPr/>
        </p:nvSpPr>
        <p:spPr>
          <a:xfrm>
            <a:off x="2531673" y="3819224"/>
            <a:ext cx="1523754" cy="44450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George Washington Poe</a:t>
            </a:r>
          </a:p>
        </p:txBody>
      </p:sp>
      <p:sp>
        <p:nvSpPr>
          <p:cNvPr id="14" name="Text Box 26"/>
          <p:cNvSpPr txBox="1"/>
          <p:nvPr/>
        </p:nvSpPr>
        <p:spPr>
          <a:xfrm>
            <a:off x="2525993" y="3569669"/>
            <a:ext cx="1529117"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William Poe</a:t>
            </a:r>
          </a:p>
        </p:txBody>
      </p:sp>
      <p:sp>
        <p:nvSpPr>
          <p:cNvPr id="15" name="Text Box 27"/>
          <p:cNvSpPr txBox="1"/>
          <p:nvPr/>
        </p:nvSpPr>
        <p:spPr>
          <a:xfrm>
            <a:off x="2531672" y="3342060"/>
            <a:ext cx="1523437"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John Hancock Poe</a:t>
            </a:r>
          </a:p>
        </p:txBody>
      </p:sp>
      <p:sp>
        <p:nvSpPr>
          <p:cNvPr id="16" name="Text Box 29"/>
          <p:cNvSpPr txBox="1"/>
          <p:nvPr/>
        </p:nvSpPr>
        <p:spPr>
          <a:xfrm>
            <a:off x="4972325" y="4526296"/>
            <a:ext cx="1534795"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FF00FF"/>
                </a:highlight>
                <a:ea typeface="Calibri"/>
                <a:cs typeface="Times New Roman"/>
              </a:rPr>
              <a:t>Elizabeth Arnold</a:t>
            </a:r>
            <a:endParaRPr lang="en-US" sz="1100" dirty="0">
              <a:effectLst/>
              <a:ea typeface="Calibri"/>
              <a:cs typeface="Times New Roman"/>
            </a:endParaRPr>
          </a:p>
        </p:txBody>
      </p:sp>
      <p:sp>
        <p:nvSpPr>
          <p:cNvPr id="17" name="Text Box 5"/>
          <p:cNvSpPr txBox="1"/>
          <p:nvPr/>
        </p:nvSpPr>
        <p:spPr>
          <a:xfrm>
            <a:off x="6540010" y="4526295"/>
            <a:ext cx="1534795"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FF00FF"/>
                </a:highlight>
                <a:ea typeface="Calibri"/>
                <a:cs typeface="Times New Roman"/>
              </a:rPr>
              <a:t>Henry Arnold</a:t>
            </a:r>
            <a:endParaRPr lang="en-US" sz="1100" dirty="0">
              <a:effectLst/>
              <a:ea typeface="Calibri"/>
              <a:cs typeface="Times New Roman"/>
            </a:endParaRPr>
          </a:p>
        </p:txBody>
      </p:sp>
      <p:sp>
        <p:nvSpPr>
          <p:cNvPr id="18" name="Text Box 3"/>
          <p:cNvSpPr txBox="1"/>
          <p:nvPr/>
        </p:nvSpPr>
        <p:spPr>
          <a:xfrm>
            <a:off x="3821424" y="2011725"/>
            <a:ext cx="1535430" cy="27559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FF00FF"/>
                </a:highlight>
                <a:ea typeface="Calibri"/>
                <a:cs typeface="Times New Roman"/>
              </a:rPr>
              <a:t>Elizabeth Cairnes Poe</a:t>
            </a:r>
            <a:endParaRPr lang="en-US" sz="1100" dirty="0">
              <a:effectLst/>
              <a:ea typeface="Calibri"/>
              <a:cs typeface="Times New Roman"/>
            </a:endParaRPr>
          </a:p>
        </p:txBody>
      </p:sp>
      <p:sp>
        <p:nvSpPr>
          <p:cNvPr id="19" name="Text Box 21"/>
          <p:cNvSpPr txBox="1"/>
          <p:nvPr/>
        </p:nvSpPr>
        <p:spPr>
          <a:xfrm>
            <a:off x="138095" y="3503029"/>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James Poe</a:t>
            </a:r>
          </a:p>
        </p:txBody>
      </p:sp>
      <p:sp>
        <p:nvSpPr>
          <p:cNvPr id="20" name="Text Box 18"/>
          <p:cNvSpPr txBox="1"/>
          <p:nvPr/>
        </p:nvSpPr>
        <p:spPr>
          <a:xfrm>
            <a:off x="138095" y="3253474"/>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Mary Poe</a:t>
            </a:r>
          </a:p>
        </p:txBody>
      </p:sp>
      <p:sp>
        <p:nvSpPr>
          <p:cNvPr id="21" name="Text Box 19"/>
          <p:cNvSpPr txBox="1"/>
          <p:nvPr/>
        </p:nvSpPr>
        <p:spPr>
          <a:xfrm>
            <a:off x="140970" y="3003919"/>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John Poe</a:t>
            </a:r>
          </a:p>
        </p:txBody>
      </p:sp>
      <p:sp>
        <p:nvSpPr>
          <p:cNvPr id="22" name="Text Box 20"/>
          <p:cNvSpPr txBox="1"/>
          <p:nvPr/>
        </p:nvSpPr>
        <p:spPr>
          <a:xfrm>
            <a:off x="140970" y="2754364"/>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Hester Poe</a:t>
            </a:r>
          </a:p>
        </p:txBody>
      </p:sp>
      <p:sp>
        <p:nvSpPr>
          <p:cNvPr id="23" name="Text Box 1"/>
          <p:cNvSpPr txBox="1"/>
          <p:nvPr/>
        </p:nvSpPr>
        <p:spPr>
          <a:xfrm>
            <a:off x="140970" y="2510835"/>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Jane Poe</a:t>
            </a:r>
          </a:p>
        </p:txBody>
      </p:sp>
      <p:sp>
        <p:nvSpPr>
          <p:cNvPr id="24" name="Text Box 6"/>
          <p:cNvSpPr txBox="1"/>
          <p:nvPr/>
        </p:nvSpPr>
        <p:spPr>
          <a:xfrm>
            <a:off x="140970" y="2261280"/>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Samuel Poe</a:t>
            </a:r>
          </a:p>
        </p:txBody>
      </p:sp>
      <p:sp>
        <p:nvSpPr>
          <p:cNvPr id="25" name="Text Box 13"/>
          <p:cNvSpPr txBox="1"/>
          <p:nvPr/>
        </p:nvSpPr>
        <p:spPr>
          <a:xfrm>
            <a:off x="140970" y="2011725"/>
            <a:ext cx="1532555"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Robert Poe</a:t>
            </a:r>
          </a:p>
        </p:txBody>
      </p:sp>
      <p:sp>
        <p:nvSpPr>
          <p:cNvPr id="26" name="Text Box 14"/>
          <p:cNvSpPr txBox="1"/>
          <p:nvPr/>
        </p:nvSpPr>
        <p:spPr>
          <a:xfrm>
            <a:off x="140970" y="1760701"/>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William Poe</a:t>
            </a:r>
          </a:p>
        </p:txBody>
      </p:sp>
      <p:sp>
        <p:nvSpPr>
          <p:cNvPr id="27" name="Text Box 15"/>
          <p:cNvSpPr txBox="1"/>
          <p:nvPr/>
        </p:nvSpPr>
        <p:spPr>
          <a:xfrm>
            <a:off x="140970" y="1466468"/>
            <a:ext cx="1535430" cy="29273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George Poe</a:t>
            </a:r>
          </a:p>
        </p:txBody>
      </p:sp>
      <p:sp>
        <p:nvSpPr>
          <p:cNvPr id="28" name="Text Box 16"/>
          <p:cNvSpPr txBox="1"/>
          <p:nvPr/>
        </p:nvSpPr>
        <p:spPr>
          <a:xfrm>
            <a:off x="140970" y="1226150"/>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FF00FF"/>
                </a:highlight>
                <a:ea typeface="Calibri"/>
                <a:cs typeface="Times New Roman"/>
              </a:rPr>
              <a:t>David Poe</a:t>
            </a:r>
            <a:endParaRPr lang="en-US" sz="1100" dirty="0">
              <a:effectLst/>
              <a:ea typeface="Calibri"/>
              <a:cs typeface="Times New Roman"/>
            </a:endParaRPr>
          </a:p>
        </p:txBody>
      </p:sp>
      <p:cxnSp>
        <p:nvCxnSpPr>
          <p:cNvPr id="2052" name="Straight Arrow Connector 2051"/>
          <p:cNvCxnSpPr>
            <a:stCxn id="18" idx="2"/>
          </p:cNvCxnSpPr>
          <p:nvPr/>
        </p:nvCxnSpPr>
        <p:spPr>
          <a:xfrm flipH="1">
            <a:off x="3733800" y="2287315"/>
            <a:ext cx="855339" cy="10547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Text Box 49"/>
          <p:cNvSpPr txBox="1"/>
          <p:nvPr/>
        </p:nvSpPr>
        <p:spPr>
          <a:xfrm>
            <a:off x="2655570" y="1287868"/>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Mary Poe</a:t>
            </a:r>
          </a:p>
        </p:txBody>
      </p:sp>
      <p:sp>
        <p:nvSpPr>
          <p:cNvPr id="46" name="Text Box 48"/>
          <p:cNvSpPr txBox="1"/>
          <p:nvPr/>
        </p:nvSpPr>
        <p:spPr>
          <a:xfrm>
            <a:off x="2655570" y="1038313"/>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Anne Poe</a:t>
            </a:r>
          </a:p>
        </p:txBody>
      </p:sp>
      <p:sp>
        <p:nvSpPr>
          <p:cNvPr id="47" name="Text Box 47"/>
          <p:cNvSpPr txBox="1"/>
          <p:nvPr/>
        </p:nvSpPr>
        <p:spPr>
          <a:xfrm>
            <a:off x="2655570" y="788758"/>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ea typeface="Calibri"/>
                <a:cs typeface="Times New Roman"/>
              </a:rPr>
              <a:t>Alexander Poe</a:t>
            </a:r>
          </a:p>
        </p:txBody>
      </p:sp>
      <p:sp>
        <p:nvSpPr>
          <p:cNvPr id="48" name="Text Box 12"/>
          <p:cNvSpPr txBox="1"/>
          <p:nvPr/>
        </p:nvSpPr>
        <p:spPr>
          <a:xfrm>
            <a:off x="2655570" y="537326"/>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FFFF00"/>
                </a:highlight>
                <a:ea typeface="Calibri"/>
                <a:cs typeface="Times New Roman"/>
              </a:rPr>
              <a:t>John Poe</a:t>
            </a:r>
            <a:endParaRPr lang="en-US" sz="1100" dirty="0">
              <a:effectLst/>
              <a:ea typeface="Calibri"/>
              <a:cs typeface="Times New Roman"/>
            </a:endParaRPr>
          </a:p>
        </p:txBody>
      </p:sp>
      <p:sp>
        <p:nvSpPr>
          <p:cNvPr id="49" name="Text Box 45"/>
          <p:cNvSpPr txBox="1"/>
          <p:nvPr/>
        </p:nvSpPr>
        <p:spPr>
          <a:xfrm>
            <a:off x="1840230" y="76200"/>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D3D3D3"/>
                </a:highlight>
                <a:ea typeface="Calibri"/>
                <a:cs typeface="Times New Roman"/>
              </a:rPr>
              <a:t>David Poe</a:t>
            </a:r>
            <a:endParaRPr lang="en-US" sz="1100" dirty="0">
              <a:effectLst/>
              <a:ea typeface="Calibri"/>
              <a:cs typeface="Times New Roman"/>
            </a:endParaRPr>
          </a:p>
        </p:txBody>
      </p:sp>
      <p:sp>
        <p:nvSpPr>
          <p:cNvPr id="50" name="Text Box 46"/>
          <p:cNvSpPr txBox="1"/>
          <p:nvPr/>
        </p:nvSpPr>
        <p:spPr>
          <a:xfrm>
            <a:off x="3636004" y="76199"/>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D3D3D3"/>
                </a:highlight>
                <a:ea typeface="Calibri"/>
                <a:cs typeface="Times New Roman"/>
              </a:rPr>
              <a:t>Sarah Poe</a:t>
            </a:r>
            <a:endParaRPr lang="en-US" sz="1100" dirty="0">
              <a:effectLst/>
              <a:ea typeface="Calibri"/>
              <a:cs typeface="Times New Roman"/>
            </a:endParaRPr>
          </a:p>
        </p:txBody>
      </p:sp>
      <p:cxnSp>
        <p:nvCxnSpPr>
          <p:cNvPr id="2062" name="Straight Arrow Connector 2061"/>
          <p:cNvCxnSpPr>
            <a:stCxn id="49" idx="2"/>
            <a:endCxn id="48" idx="0"/>
          </p:cNvCxnSpPr>
          <p:nvPr/>
        </p:nvCxnSpPr>
        <p:spPr>
          <a:xfrm>
            <a:off x="2607945" y="325755"/>
            <a:ext cx="815340" cy="2115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64" name="Straight Arrow Connector 2063"/>
          <p:cNvCxnSpPr>
            <a:stCxn id="50" idx="2"/>
            <a:endCxn id="48" idx="0"/>
          </p:cNvCxnSpPr>
          <p:nvPr/>
        </p:nvCxnSpPr>
        <p:spPr>
          <a:xfrm flipH="1">
            <a:off x="3423285" y="325754"/>
            <a:ext cx="980434" cy="2115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Text Box 17"/>
          <p:cNvSpPr txBox="1"/>
          <p:nvPr/>
        </p:nvSpPr>
        <p:spPr>
          <a:xfrm>
            <a:off x="304800" y="537326"/>
            <a:ext cx="1535430" cy="24955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100" dirty="0">
                <a:effectLst/>
                <a:highlight>
                  <a:srgbClr val="FFFF00"/>
                </a:highlight>
                <a:ea typeface="Calibri"/>
                <a:cs typeface="Times New Roman"/>
              </a:rPr>
              <a:t>Jane McBride Poe</a:t>
            </a:r>
            <a:endParaRPr lang="en-US" sz="1100" dirty="0">
              <a:effectLst/>
              <a:ea typeface="Calibri"/>
              <a:cs typeface="Times New Roman"/>
            </a:endParaRPr>
          </a:p>
        </p:txBody>
      </p:sp>
      <p:cxnSp>
        <p:nvCxnSpPr>
          <p:cNvPr id="2068" name="Straight Arrow Connector 2067"/>
          <p:cNvCxnSpPr>
            <a:stCxn id="57" idx="2"/>
            <a:endCxn id="28" idx="0"/>
          </p:cNvCxnSpPr>
          <p:nvPr/>
        </p:nvCxnSpPr>
        <p:spPr>
          <a:xfrm flipH="1">
            <a:off x="908685" y="786881"/>
            <a:ext cx="163830" cy="4392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0" name="Text Box 30"/>
          <p:cNvSpPr txBox="1"/>
          <p:nvPr/>
        </p:nvSpPr>
        <p:spPr>
          <a:xfrm>
            <a:off x="6147262" y="1252220"/>
            <a:ext cx="2320290" cy="196659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100" dirty="0">
                <a:effectLst/>
                <a:ea typeface="Calibri"/>
                <a:cs typeface="Times New Roman"/>
              </a:rPr>
              <a:t>Information:</a:t>
            </a:r>
          </a:p>
          <a:p>
            <a:pPr marL="0" marR="0">
              <a:lnSpc>
                <a:spcPct val="115000"/>
              </a:lnSpc>
              <a:spcBef>
                <a:spcPts val="0"/>
              </a:spcBef>
              <a:spcAft>
                <a:spcPts val="1000"/>
              </a:spcAft>
            </a:pPr>
            <a:r>
              <a:rPr lang="en-US" sz="1100" dirty="0">
                <a:effectLst/>
                <a:ea typeface="Calibri"/>
                <a:cs typeface="Times New Roman"/>
              </a:rPr>
              <a:t>Great Great Grandparents: </a:t>
            </a:r>
            <a:r>
              <a:rPr lang="en-US" sz="1100" dirty="0">
                <a:effectLst/>
                <a:highlight>
                  <a:srgbClr val="D3D3D3"/>
                </a:highlight>
                <a:ea typeface="Calibri"/>
                <a:cs typeface="Times New Roman"/>
              </a:rPr>
              <a:t>highlight</a:t>
            </a:r>
            <a:endParaRPr lang="en-US" sz="1100" dirty="0">
              <a:effectLst/>
              <a:ea typeface="Calibri"/>
              <a:cs typeface="Times New Roman"/>
            </a:endParaRPr>
          </a:p>
          <a:p>
            <a:pPr marL="0" marR="0">
              <a:lnSpc>
                <a:spcPct val="115000"/>
              </a:lnSpc>
              <a:spcBef>
                <a:spcPts val="0"/>
              </a:spcBef>
              <a:spcAft>
                <a:spcPts val="1000"/>
              </a:spcAft>
            </a:pPr>
            <a:r>
              <a:rPr lang="en-US" sz="1100" dirty="0">
                <a:effectLst/>
                <a:ea typeface="Calibri"/>
                <a:cs typeface="Times New Roman"/>
              </a:rPr>
              <a:t>Great Grandparents: </a:t>
            </a:r>
            <a:r>
              <a:rPr lang="en-US" sz="1100" dirty="0">
                <a:effectLst/>
                <a:highlight>
                  <a:srgbClr val="FFFF00"/>
                </a:highlight>
                <a:ea typeface="Calibri"/>
                <a:cs typeface="Times New Roman"/>
              </a:rPr>
              <a:t>highlight</a:t>
            </a:r>
            <a:endParaRPr lang="en-US" sz="1100" dirty="0">
              <a:effectLst/>
              <a:ea typeface="Calibri"/>
              <a:cs typeface="Times New Roman"/>
            </a:endParaRPr>
          </a:p>
          <a:p>
            <a:pPr marL="0" marR="0">
              <a:lnSpc>
                <a:spcPct val="115000"/>
              </a:lnSpc>
              <a:spcBef>
                <a:spcPts val="0"/>
              </a:spcBef>
              <a:spcAft>
                <a:spcPts val="1000"/>
              </a:spcAft>
            </a:pPr>
            <a:r>
              <a:rPr lang="en-US" sz="1100" dirty="0">
                <a:effectLst/>
                <a:ea typeface="Calibri"/>
                <a:cs typeface="Times New Roman"/>
              </a:rPr>
              <a:t>Grandparents: </a:t>
            </a:r>
            <a:r>
              <a:rPr lang="en-US" sz="1100" dirty="0">
                <a:effectLst/>
                <a:highlight>
                  <a:srgbClr val="FF00FF"/>
                </a:highlight>
                <a:ea typeface="Calibri"/>
                <a:cs typeface="Times New Roman"/>
              </a:rPr>
              <a:t>highlight</a:t>
            </a:r>
            <a:endParaRPr lang="en-US" sz="1100" dirty="0">
              <a:effectLst/>
              <a:ea typeface="Calibri"/>
              <a:cs typeface="Times New Roman"/>
            </a:endParaRPr>
          </a:p>
          <a:p>
            <a:pPr marL="0" marR="0">
              <a:lnSpc>
                <a:spcPct val="115000"/>
              </a:lnSpc>
              <a:spcBef>
                <a:spcPts val="0"/>
              </a:spcBef>
              <a:spcAft>
                <a:spcPts val="1000"/>
              </a:spcAft>
            </a:pPr>
            <a:r>
              <a:rPr lang="en-US" sz="1100" dirty="0">
                <a:effectLst/>
                <a:ea typeface="Calibri"/>
                <a:cs typeface="Times New Roman"/>
              </a:rPr>
              <a:t>Parents: </a:t>
            </a:r>
            <a:r>
              <a:rPr lang="en-US" sz="1100" dirty="0">
                <a:effectLst/>
                <a:highlight>
                  <a:srgbClr val="00FF00"/>
                </a:highlight>
                <a:ea typeface="Calibri"/>
                <a:cs typeface="Times New Roman"/>
              </a:rPr>
              <a:t>highlight</a:t>
            </a:r>
            <a:endParaRPr lang="en-US" sz="1100" dirty="0">
              <a:effectLst/>
              <a:ea typeface="Calibri"/>
              <a:cs typeface="Times New Roman"/>
            </a:endParaRPr>
          </a:p>
          <a:p>
            <a:pPr marL="0" marR="0">
              <a:lnSpc>
                <a:spcPct val="115000"/>
              </a:lnSpc>
              <a:spcBef>
                <a:spcPts val="0"/>
              </a:spcBef>
              <a:spcAft>
                <a:spcPts val="1000"/>
              </a:spcAft>
            </a:pPr>
            <a:r>
              <a:rPr lang="en-US" sz="1100" dirty="0">
                <a:effectLst/>
                <a:ea typeface="Calibri"/>
                <a:cs typeface="Times New Roman"/>
              </a:rPr>
              <a:t>Siblings: </a:t>
            </a:r>
            <a:r>
              <a:rPr lang="en-US" sz="1100" dirty="0">
                <a:effectLst/>
                <a:highlight>
                  <a:srgbClr val="00FFFF"/>
                </a:highlight>
                <a:ea typeface="Calibri"/>
                <a:cs typeface="Times New Roman"/>
              </a:rPr>
              <a:t>highlight</a:t>
            </a:r>
            <a:endParaRPr lang="en-US" sz="1100" dirty="0">
              <a:effectLst/>
              <a:ea typeface="Calibri"/>
              <a:cs typeface="Times New Roman"/>
            </a:endParaRPr>
          </a:p>
          <a:p>
            <a:pPr marL="0" marR="0" algn="ctr">
              <a:lnSpc>
                <a:spcPct val="115000"/>
              </a:lnSpc>
              <a:spcBef>
                <a:spcPts val="0"/>
              </a:spcBef>
              <a:spcAft>
                <a:spcPts val="1000"/>
              </a:spcAft>
            </a:pPr>
            <a:r>
              <a:rPr lang="en-US" sz="1100" dirty="0">
                <a:effectLst/>
                <a:ea typeface="Calibri"/>
                <a:cs typeface="Times New Roman"/>
              </a:rPr>
              <a:t> </a:t>
            </a:r>
          </a:p>
        </p:txBody>
      </p:sp>
      <p:cxnSp>
        <p:nvCxnSpPr>
          <p:cNvPr id="36" name="Straight Arrow Connector 35"/>
          <p:cNvCxnSpPr>
            <a:stCxn id="48" idx="1"/>
          </p:cNvCxnSpPr>
          <p:nvPr/>
        </p:nvCxnSpPr>
        <p:spPr>
          <a:xfrm flipH="1">
            <a:off x="1676400" y="662104"/>
            <a:ext cx="979170" cy="5640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8" idx="3"/>
          </p:cNvCxnSpPr>
          <p:nvPr/>
        </p:nvCxnSpPr>
        <p:spPr>
          <a:xfrm flipV="1">
            <a:off x="1676400" y="1350927"/>
            <a:ext cx="489585"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65985" y="1350928"/>
            <a:ext cx="577215" cy="19911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9" idx="3"/>
          </p:cNvCxnSpPr>
          <p:nvPr/>
        </p:nvCxnSpPr>
        <p:spPr>
          <a:xfrm>
            <a:off x="4055744" y="4401519"/>
            <a:ext cx="1352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endCxn id="6" idx="0"/>
          </p:cNvCxnSpPr>
          <p:nvPr/>
        </p:nvCxnSpPr>
        <p:spPr>
          <a:xfrm>
            <a:off x="4190886" y="4401519"/>
            <a:ext cx="107064" cy="1624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943600" y="4788869"/>
            <a:ext cx="0" cy="425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6540010" y="4788869"/>
            <a:ext cx="622790" cy="4991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80" name="Straight Arrow Connector 2079"/>
          <p:cNvCxnSpPr>
            <a:stCxn id="8" idx="2"/>
          </p:cNvCxnSpPr>
          <p:nvPr/>
        </p:nvCxnSpPr>
        <p:spPr>
          <a:xfrm flipH="1">
            <a:off x="5065346" y="5463524"/>
            <a:ext cx="521529" cy="5628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81" name="Title 2080"/>
          <p:cNvSpPr>
            <a:spLocks noGrp="1"/>
          </p:cNvSpPr>
          <p:nvPr>
            <p:ph type="title"/>
          </p:nvPr>
        </p:nvSpPr>
        <p:spPr>
          <a:xfrm>
            <a:off x="5791200" y="274638"/>
            <a:ext cx="2895600" cy="1143000"/>
          </a:xfrm>
        </p:spPr>
        <p:txBody>
          <a:bodyPr>
            <a:normAutofit/>
          </a:bodyPr>
          <a:lstStyle/>
          <a:p>
            <a:r>
              <a:rPr lang="en-US" dirty="0"/>
              <a:t>Family Tree</a:t>
            </a:r>
          </a:p>
        </p:txBody>
      </p:sp>
      <p:sp>
        <p:nvSpPr>
          <p:cNvPr id="2082" name="Action Button: Home 2081">
            <a:hlinkClick r:id="rId3"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Tree>
    <p:extLst>
      <p:ext uri="{BB962C8B-B14F-4D97-AF65-F5344CB8AC3E}">
        <p14:creationId xmlns:p14="http://schemas.microsoft.com/office/powerpoint/2010/main" val="1005012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2" name="Title 1"/>
          <p:cNvSpPr>
            <a:spLocks noGrp="1"/>
          </p:cNvSpPr>
          <p:nvPr>
            <p:ph type="title"/>
          </p:nvPr>
        </p:nvSpPr>
        <p:spPr/>
        <p:txBody>
          <a:bodyPr/>
          <a:lstStyle/>
          <a:p>
            <a:r>
              <a:rPr lang="en-US" dirty="0"/>
              <a:t>Read More Page</a:t>
            </a:r>
          </a:p>
        </p:txBody>
      </p:sp>
      <p:sp>
        <p:nvSpPr>
          <p:cNvPr id="3" name="Content Placeholder 2"/>
          <p:cNvSpPr>
            <a:spLocks noGrp="1"/>
          </p:cNvSpPr>
          <p:nvPr>
            <p:ph idx="1"/>
          </p:nvPr>
        </p:nvSpPr>
        <p:spPr>
          <a:xfrm>
            <a:off x="457200" y="3017837"/>
            <a:ext cx="8229600" cy="3840163"/>
          </a:xfrm>
        </p:spPr>
        <p:txBody>
          <a:bodyPr>
            <a:normAutofit fontScale="70000" lnSpcReduction="20000"/>
          </a:bodyPr>
          <a:lstStyle/>
          <a:p>
            <a:pPr marL="0" indent="0" algn="ctr">
              <a:buNone/>
            </a:pPr>
            <a:r>
              <a:rPr lang="en-US" dirty="0"/>
              <a:t>The Raven: </a:t>
            </a:r>
          </a:p>
          <a:p>
            <a:pPr marL="0" indent="0" algn="ctr">
              <a:buNone/>
            </a:pPr>
            <a:r>
              <a:rPr lang="en-US" dirty="0">
                <a:hlinkClick r:id="rId3"/>
              </a:rPr>
              <a:t>http://poestories.com/read/raven</a:t>
            </a:r>
            <a:r>
              <a:rPr lang="en-US" dirty="0"/>
              <a:t> </a:t>
            </a:r>
          </a:p>
          <a:p>
            <a:pPr marL="0" indent="0" algn="ctr">
              <a:buNone/>
            </a:pPr>
            <a:r>
              <a:rPr lang="en-US" dirty="0"/>
              <a:t>Annabel Lee: </a:t>
            </a:r>
          </a:p>
          <a:p>
            <a:pPr marL="0" indent="0" algn="ctr">
              <a:buNone/>
            </a:pPr>
            <a:r>
              <a:rPr lang="en-US" dirty="0">
                <a:hlinkClick r:id="rId4"/>
              </a:rPr>
              <a:t>http://poestories.com/read/annabellee</a:t>
            </a:r>
            <a:r>
              <a:rPr lang="en-US" dirty="0"/>
              <a:t> </a:t>
            </a:r>
          </a:p>
          <a:p>
            <a:pPr marL="0" indent="0" algn="ctr">
              <a:buNone/>
            </a:pPr>
            <a:r>
              <a:rPr lang="en-US" dirty="0"/>
              <a:t>The Tell-Tale Heart: </a:t>
            </a:r>
          </a:p>
          <a:p>
            <a:pPr marL="0" indent="0" algn="ctr">
              <a:buNone/>
            </a:pPr>
            <a:r>
              <a:rPr lang="en-US" dirty="0">
                <a:hlinkClick r:id="rId5"/>
              </a:rPr>
              <a:t>http://poestories.com/read/telltaleheart</a:t>
            </a:r>
            <a:r>
              <a:rPr lang="en-US" dirty="0"/>
              <a:t> </a:t>
            </a:r>
          </a:p>
          <a:p>
            <a:pPr marL="0" indent="0" algn="ctr">
              <a:buNone/>
            </a:pPr>
            <a:r>
              <a:rPr lang="en-US" dirty="0"/>
              <a:t>The Angel of the Odd: </a:t>
            </a:r>
            <a:r>
              <a:rPr lang="en-US" dirty="0">
                <a:hlinkClick r:id="rId6"/>
              </a:rPr>
              <a:t>http://poestories.com/read/angeloftheodd</a:t>
            </a:r>
            <a:r>
              <a:rPr lang="en-US" dirty="0"/>
              <a:t> </a:t>
            </a:r>
          </a:p>
          <a:p>
            <a:pPr marL="0" indent="0" algn="ctr">
              <a:buNone/>
            </a:pPr>
            <a:r>
              <a:rPr lang="en-US" dirty="0"/>
              <a:t>The Bells: </a:t>
            </a:r>
          </a:p>
          <a:p>
            <a:pPr marL="0" indent="0" algn="ctr">
              <a:buNone/>
            </a:pPr>
            <a:r>
              <a:rPr lang="en-US" dirty="0">
                <a:hlinkClick r:id="rId7"/>
              </a:rPr>
              <a:t>http://poestories.com/read/bells</a:t>
            </a:r>
            <a:r>
              <a:rPr lang="en-US" dirty="0"/>
              <a:t> </a:t>
            </a:r>
          </a:p>
          <a:p>
            <a:pPr marL="0" indent="0" algn="ctr">
              <a:buNone/>
            </a:pPr>
            <a:r>
              <a:rPr lang="en-US" dirty="0"/>
              <a:t>Many more stories and poetry can be found at: </a:t>
            </a:r>
            <a:r>
              <a:rPr lang="en-US" dirty="0">
                <a:hlinkClick r:id="rId8"/>
              </a:rPr>
              <a:t>http://poestories.com/index.php</a:t>
            </a:r>
            <a:r>
              <a:rPr lang="en-US" dirty="0"/>
              <a:t> </a:t>
            </a:r>
          </a:p>
        </p:txBody>
      </p:sp>
      <p:sp>
        <p:nvSpPr>
          <p:cNvPr id="4" name="Action Button: Home 3">
            <a:hlinkClick r:id="rId9" action="ppaction://hlinksldjump" highlightClick="1"/>
          </p:cNvPr>
          <p:cNvSpPr/>
          <p:nvPr/>
        </p:nvSpPr>
        <p:spPr>
          <a:xfrm>
            <a:off x="8039819" y="6324600"/>
            <a:ext cx="1104181" cy="533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Table of Contents</a:t>
            </a:r>
          </a:p>
        </p:txBody>
      </p:sp>
      <p:sp>
        <p:nvSpPr>
          <p:cNvPr id="5" name="Content Placeholder 2"/>
          <p:cNvSpPr txBox="1">
            <a:spLocks/>
          </p:cNvSpPr>
          <p:nvPr/>
        </p:nvSpPr>
        <p:spPr>
          <a:xfrm>
            <a:off x="0" y="1219200"/>
            <a:ext cx="9144000" cy="2773363"/>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Want</a:t>
            </a:r>
            <a:r>
              <a:rPr kumimoji="0" lang="en-US" sz="3200" b="0" i="0" u="none" strike="noStrike" kern="1200" cap="none" spc="0" normalizeH="0" noProof="0" dirty="0">
                <a:ln>
                  <a:noFill/>
                </a:ln>
                <a:solidFill>
                  <a:schemeClr val="tx1"/>
                </a:solidFill>
                <a:effectLst/>
                <a:uLnTx/>
                <a:uFillTx/>
                <a:latin typeface="+mn-lt"/>
                <a:ea typeface="+mn-ea"/>
                <a:cs typeface="+mn-cs"/>
              </a:rPr>
              <a:t> to read some of Edgar Allan Poe’s poetry and short stories?  Click the links below and have fun reading!</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264924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2" name="Title 1"/>
          <p:cNvSpPr>
            <a:spLocks noGrp="1"/>
          </p:cNvSpPr>
          <p:nvPr>
            <p:ph type="title"/>
          </p:nvPr>
        </p:nvSpPr>
        <p:spPr/>
        <p:txBody>
          <a:bodyPr/>
          <a:lstStyle/>
          <a:p>
            <a:r>
              <a:rPr lang="en-US" dirty="0"/>
              <a:t>Works Cited Page-Information</a:t>
            </a:r>
          </a:p>
        </p:txBody>
      </p:sp>
      <p:sp>
        <p:nvSpPr>
          <p:cNvPr id="3" name="Content Placeholder 2"/>
          <p:cNvSpPr>
            <a:spLocks noGrp="1"/>
          </p:cNvSpPr>
          <p:nvPr>
            <p:ph idx="1"/>
          </p:nvPr>
        </p:nvSpPr>
        <p:spPr>
          <a:xfrm>
            <a:off x="457200" y="1219200"/>
            <a:ext cx="8229600" cy="5638800"/>
          </a:xfrm>
        </p:spPr>
        <p:txBody>
          <a:bodyPr>
            <a:normAutofit fontScale="47500" lnSpcReduction="20000"/>
          </a:bodyPr>
          <a:lstStyle/>
          <a:p>
            <a:r>
              <a:rPr lang="en-US" dirty="0"/>
              <a:t>Mrs. Virginia Clemm Poe. (2014, August 12). Retrieved November 13, 2014</a:t>
            </a:r>
          </a:p>
          <a:p>
            <a:r>
              <a:rPr lang="en-US" dirty="0"/>
              <a:t>"Virginia Poe's Sad Acrostic Valentine for Edgar Allan." </a:t>
            </a:r>
            <a:r>
              <a:rPr lang="en-US" i="1" dirty="0"/>
              <a:t>Slate Magazine</a:t>
            </a:r>
            <a:r>
              <a:rPr lang="en-US" dirty="0"/>
              <a:t>. 1 Jan. 2014. Web. 12 Nov. 2014</a:t>
            </a:r>
          </a:p>
          <a:p>
            <a:r>
              <a:rPr lang="en-US" dirty="0"/>
              <a:t>Adams, Matthew. "Biography of Elizabeth Arnold Hopkins Poe Mother of Edgar Allan Poe." </a:t>
            </a:r>
            <a:r>
              <a:rPr lang="en-US" i="1" dirty="0"/>
              <a:t>Fine Arts 360</a:t>
            </a:r>
            <a:r>
              <a:rPr lang="en-US" dirty="0"/>
              <a:t>. 1 Jan. 2014. Web. 12 Nov. 2014 </a:t>
            </a:r>
          </a:p>
          <a:p>
            <a:r>
              <a:rPr lang="en-US" dirty="0"/>
              <a:t>Sowersby, Kris. "Edgar Allan Poe." </a:t>
            </a:r>
            <a:r>
              <a:rPr lang="en-US" i="1" dirty="0"/>
              <a:t>Poets.org</a:t>
            </a:r>
            <a:r>
              <a:rPr lang="en-US" dirty="0"/>
              <a:t>. Academy of American Poets. Web. 12 Nov. 2014.</a:t>
            </a:r>
          </a:p>
          <a:p>
            <a:r>
              <a:rPr lang="en-US" dirty="0"/>
              <a:t>"Edgar Allan Poe Biography." </a:t>
            </a:r>
            <a:r>
              <a:rPr lang="en-US" i="1" dirty="0"/>
              <a:t>Bio.com</a:t>
            </a:r>
            <a:r>
              <a:rPr lang="en-US" dirty="0"/>
              <a:t>. Ed. Laura Grim and Leanne French. A&amp;E Networks Television, 1 Jan. 2014. Web. 12 Nov. 2014.</a:t>
            </a:r>
          </a:p>
          <a:p>
            <a:r>
              <a:rPr lang="en-US" dirty="0"/>
              <a:t>Edgar Allan Poe. (n.d.). Retrieved November 11, 2014.</a:t>
            </a:r>
          </a:p>
          <a:p>
            <a:r>
              <a:rPr lang="en-US" dirty="0"/>
              <a:t>The Edgar Allan Poe Society of Baltimore. (2009, June 21). Retrieved November 11, 2014</a:t>
            </a:r>
          </a:p>
          <a:p>
            <a:r>
              <a:rPr lang="en-US" dirty="0"/>
              <a:t>"John Pendleton Kennedy." </a:t>
            </a:r>
            <a:r>
              <a:rPr lang="en-US" i="1" dirty="0"/>
              <a:t>Edgar Allan Poe Society of Baltimore</a:t>
            </a:r>
            <a:r>
              <a:rPr lang="en-US" dirty="0"/>
              <a:t>. 27 July 2014. Web. 15 Nov. 2014</a:t>
            </a:r>
          </a:p>
          <a:p>
            <a:r>
              <a:rPr lang="en-US" dirty="0"/>
              <a:t>"Edgar Allan Poe." </a:t>
            </a:r>
            <a:r>
              <a:rPr lang="en-US" i="1" dirty="0"/>
              <a:t>- Biography and Works. Search Texts, Read Online. Discuss.</a:t>
            </a:r>
            <a:r>
              <a:rPr lang="en-US" dirty="0"/>
              <a:t> Web. 12 Nov. 2014.</a:t>
            </a:r>
          </a:p>
          <a:p>
            <a:r>
              <a:rPr lang="en-US" dirty="0"/>
              <a:t>"The Poems of Edgar Allan Poe." </a:t>
            </a:r>
            <a:r>
              <a:rPr lang="en-US" i="1" dirty="0"/>
              <a:t>Edgar Allan Poe Society of Baltimore</a:t>
            </a:r>
            <a:r>
              <a:rPr lang="en-US" dirty="0"/>
              <a:t>. Web. 12 Nov. 2014</a:t>
            </a:r>
          </a:p>
          <a:p>
            <a:r>
              <a:rPr lang="en-US" dirty="0"/>
              <a:t>"Poe's Life- Who Is Edgar Allan Poe?" </a:t>
            </a:r>
            <a:r>
              <a:rPr lang="en-US" i="1" dirty="0"/>
              <a:t>Poe's Life</a:t>
            </a:r>
            <a:r>
              <a:rPr lang="en-US" dirty="0"/>
              <a:t>. Poe Museum. Web. 1 Jan. 2014.</a:t>
            </a:r>
          </a:p>
          <a:p>
            <a:r>
              <a:rPr lang="en-US" dirty="0"/>
              <a:t>"Edgar Allan Poe Mystery." </a:t>
            </a:r>
            <a:r>
              <a:rPr lang="en-US" i="1" dirty="0"/>
              <a:t>University of Maryland Medical Center</a:t>
            </a:r>
            <a:r>
              <a:rPr lang="en-US" dirty="0"/>
              <a:t>. Web. 12 Nov. 2014.</a:t>
            </a:r>
          </a:p>
          <a:p>
            <a:r>
              <a:rPr lang="en-US" i="1" dirty="0"/>
              <a:t>“Bio.com</a:t>
            </a:r>
            <a:r>
              <a:rPr lang="en-US" dirty="0"/>
              <a:t>.” A&amp;E Networks Television. Web. 12 Nov. 2014.</a:t>
            </a:r>
          </a:p>
          <a:p>
            <a:r>
              <a:rPr lang="en-US" dirty="0"/>
              <a:t>"A Biography Of Edgar Allan Poe." </a:t>
            </a:r>
            <a:r>
              <a:rPr lang="en-US" i="1" dirty="0"/>
              <a:t>Poe Stories</a:t>
            </a:r>
            <a:r>
              <a:rPr lang="en-US" dirty="0"/>
              <a:t>. Web. 12 Nov. 2014.</a:t>
            </a:r>
          </a:p>
          <a:p>
            <a:r>
              <a:rPr lang="en-US" dirty="0"/>
              <a:t>"Biography of Edgar Allan Poe." </a:t>
            </a:r>
            <a:r>
              <a:rPr lang="en-US" i="1" dirty="0"/>
              <a:t>http://poestories.com/biography.php</a:t>
            </a:r>
            <a:r>
              <a:rPr lang="en-US" dirty="0"/>
              <a:t>. Poestories.com. Web. 13 Nov. 2014.</a:t>
            </a:r>
          </a:p>
          <a:p>
            <a:r>
              <a:rPr lang="en-US" dirty="0"/>
              <a:t>"Prologue: Pieces of History." </a:t>
            </a:r>
            <a:r>
              <a:rPr lang="en-US" i="1" dirty="0"/>
              <a:t>» Edgar Allan Poe’s Military Career? Nevermore!</a:t>
            </a:r>
            <a:r>
              <a:rPr lang="en-US" dirty="0"/>
              <a:t> Web. 14 Nov. 2014. &lt;http://blogs.archives.gov/prologue/?p=3600&gt;.</a:t>
            </a:r>
          </a:p>
          <a:p>
            <a:r>
              <a:rPr lang="en-US" dirty="0"/>
              <a:t>"Text: Thomas Ollive Mabbott (and E. A. Poe), “To Zante,” The Collected Works of Edgar Allan Poe — Vol. I: Poems (1969), Pp. 310-312 (This Material Is Protected by Copyright)." </a:t>
            </a:r>
            <a:r>
              <a:rPr lang="en-US" i="1" dirty="0"/>
              <a:t>Edgar Allan Poe Society of Baltimore</a:t>
            </a:r>
            <a:r>
              <a:rPr lang="en-US" dirty="0"/>
              <a:t>. 10 June 2011. Web. 17 Nov. 2014. </a:t>
            </a:r>
          </a:p>
          <a:p>
            <a:endParaRPr lang="en-US" dirty="0"/>
          </a:p>
        </p:txBody>
      </p:sp>
      <p:sp>
        <p:nvSpPr>
          <p:cNvPr id="4" name="Action Button: Forward or Next 3">
            <a:hlinkClick r:id="" action="ppaction://hlinkshowjump?jump=nextslide" highlightClick="1"/>
          </p:cNvPr>
          <p:cNvSpPr/>
          <p:nvPr/>
        </p:nvSpPr>
        <p:spPr>
          <a:xfrm>
            <a:off x="8153400" y="6400800"/>
            <a:ext cx="990600" cy="4572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More</a:t>
            </a:r>
          </a:p>
        </p:txBody>
      </p:sp>
    </p:spTree>
    <p:extLst>
      <p:ext uri="{BB962C8B-B14F-4D97-AF65-F5344CB8AC3E}">
        <p14:creationId xmlns:p14="http://schemas.microsoft.com/office/powerpoint/2010/main" val="79637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fc00.deviantart.net/fs27/i/2013/283/6/2/old_paper_psd_by_tlmedia-d1ghh1p.jpg"/>
          <p:cNvPicPr>
            <a:picLocks noChangeAspect="1" noChangeArrowheads="1"/>
          </p:cNvPicPr>
          <p:nvPr/>
        </p:nvPicPr>
        <p:blipFill>
          <a:blip r:embed="rId2" cstate="print"/>
          <a:srcRect/>
          <a:stretch>
            <a:fillRect/>
          </a:stretch>
        </p:blipFill>
        <p:spPr bwMode="auto">
          <a:xfrm>
            <a:off x="0" y="0"/>
            <a:ext cx="9162387" cy="6858000"/>
          </a:xfrm>
          <a:prstGeom prst="rect">
            <a:avLst/>
          </a:prstGeom>
          <a:noFill/>
        </p:spPr>
      </p:pic>
      <p:sp>
        <p:nvSpPr>
          <p:cNvPr id="2" name="Title 1"/>
          <p:cNvSpPr>
            <a:spLocks noGrp="1"/>
          </p:cNvSpPr>
          <p:nvPr>
            <p:ph type="title"/>
          </p:nvPr>
        </p:nvSpPr>
        <p:spPr/>
        <p:txBody>
          <a:bodyPr/>
          <a:lstStyle/>
          <a:p>
            <a:r>
              <a:rPr lang="en-US" dirty="0"/>
              <a:t>Works Cited Page-Images</a:t>
            </a:r>
          </a:p>
        </p:txBody>
      </p:sp>
      <p:sp>
        <p:nvSpPr>
          <p:cNvPr id="3" name="Content Placeholder 2"/>
          <p:cNvSpPr>
            <a:spLocks noGrp="1"/>
          </p:cNvSpPr>
          <p:nvPr>
            <p:ph idx="1"/>
          </p:nvPr>
        </p:nvSpPr>
        <p:spPr>
          <a:xfrm>
            <a:off x="457200" y="1600200"/>
            <a:ext cx="8229600" cy="5181600"/>
          </a:xfrm>
        </p:spPr>
        <p:txBody>
          <a:bodyPr>
            <a:normAutofit fontScale="55000" lnSpcReduction="20000"/>
          </a:bodyPr>
          <a:lstStyle/>
          <a:p>
            <a:r>
              <a:rPr lang="en-US" dirty="0"/>
              <a:t>Escabar, J. (n.d.). Club de Pensadores Universales. Retrieved November 13, 2014/</a:t>
            </a:r>
          </a:p>
          <a:p>
            <a:r>
              <a:rPr lang="en-US" dirty="0"/>
              <a:t>"Open Doors, Open Classrooms, Open Minds | The Jose Vilson." </a:t>
            </a:r>
            <a:r>
              <a:rPr lang="en-US" i="1" dirty="0"/>
              <a:t>The Jose Vilson</a:t>
            </a:r>
            <a:r>
              <a:rPr lang="en-US" dirty="0"/>
              <a:t>. Web. 15 Nov. 2014. </a:t>
            </a:r>
          </a:p>
          <a:p>
            <a:r>
              <a:rPr lang="en-US" dirty="0"/>
              <a:t>"Feather Painting - HowStuffWorks." </a:t>
            </a:r>
            <a:r>
              <a:rPr lang="en-US" i="1" dirty="0"/>
              <a:t>HowStuffWorks</a:t>
            </a:r>
            <a:r>
              <a:rPr lang="en-US" dirty="0"/>
              <a:t>. The Editors of Publications International. Web. 17 Nov. 2014.</a:t>
            </a:r>
          </a:p>
          <a:p>
            <a:r>
              <a:rPr lang="en-US" dirty="0"/>
              <a:t>"Navigational Methods: Newfoundland and Labrador Heritage." </a:t>
            </a:r>
            <a:r>
              <a:rPr lang="en-US" i="1" dirty="0"/>
              <a:t>Navigational Methods: Newfoundland and Labrador Heritage</a:t>
            </a:r>
            <a:r>
              <a:rPr lang="en-US" dirty="0"/>
              <a:t>. 2000</a:t>
            </a:r>
          </a:p>
          <a:p>
            <a:r>
              <a:rPr lang="en-US" dirty="0"/>
              <a:t>Crenshaw, David. "Rhinebeck Child and Family Center, LLC- The Tree at the Top of the Hill."</a:t>
            </a:r>
            <a:r>
              <a:rPr lang="en-US" i="1" dirty="0"/>
              <a:t>Rhinebeck Child and Family Center, LLC- The Tree at the Top of the Hill</a:t>
            </a:r>
            <a:r>
              <a:rPr lang="en-US" dirty="0"/>
              <a:t>. 2014. Web. 17 Nov. 2014.</a:t>
            </a:r>
          </a:p>
          <a:p>
            <a:r>
              <a:rPr lang="en-US" dirty="0"/>
              <a:t>“Open Book Clip Art." </a:t>
            </a:r>
            <a:r>
              <a:rPr lang="en-US" i="1" dirty="0"/>
              <a:t>Open Book Clip Art</a:t>
            </a:r>
            <a:r>
              <a:rPr lang="en-US" dirty="0"/>
              <a:t>. Web. 17 Nov. 2014</a:t>
            </a:r>
          </a:p>
          <a:p>
            <a:r>
              <a:rPr lang="en-US" dirty="0"/>
              <a:t>“Books (Book) Icon #115226." </a:t>
            </a:r>
            <a:r>
              <a:rPr lang="en-US" i="1" dirty="0"/>
              <a:t>Icons Etc</a:t>
            </a:r>
            <a:r>
              <a:rPr lang="en-US" dirty="0"/>
              <a:t>. Web. 17 Nov. 2014.</a:t>
            </a:r>
          </a:p>
          <a:p>
            <a:r>
              <a:rPr lang="en-US" dirty="0"/>
              <a:t>"Question-mark - Monkee-Boy Blog." </a:t>
            </a:r>
            <a:r>
              <a:rPr lang="en-US" i="1" dirty="0"/>
              <a:t>MonkeeBoy Blog RSS2</a:t>
            </a:r>
            <a:r>
              <a:rPr lang="en-US" dirty="0"/>
              <a:t>. 27 May 2014. Web. 17 Nov. 2014.</a:t>
            </a:r>
          </a:p>
          <a:p>
            <a:r>
              <a:rPr lang="en-US" dirty="0"/>
              <a:t>Au, Oscar. "SM2608 Hardware Hacking Workshop." </a:t>
            </a:r>
            <a:r>
              <a:rPr lang="en-US" i="1" dirty="0"/>
              <a:t>SCM Sweb</a:t>
            </a:r>
            <a:r>
              <a:rPr lang="en-US" dirty="0"/>
              <a:t>. 2013. Web. 17 Nov. 2014.</a:t>
            </a:r>
          </a:p>
          <a:p>
            <a:r>
              <a:rPr lang="en-US" dirty="0"/>
              <a:t>“Text: Dwight R. Thomas and David K. Jackson, “Illustration 01”, The Poe Log (1987), P. 2” Edgar Allan Poe Society of Baltimore, 11 Sept. 2010. Web. 18 Nov. 2014</a:t>
            </a:r>
          </a:p>
          <a:p>
            <a:endParaRPr lang="en-US" dirty="0"/>
          </a:p>
        </p:txBody>
      </p:sp>
    </p:spTree>
    <p:extLst>
      <p:ext uri="{BB962C8B-B14F-4D97-AF65-F5344CB8AC3E}">
        <p14:creationId xmlns:p14="http://schemas.microsoft.com/office/powerpoint/2010/main" val="2774930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2484</Words>
  <Application>Microsoft Office PowerPoint</Application>
  <PresentationFormat>On-screen Show (4:3)</PresentationFormat>
  <Paragraphs>180</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Agency FB</vt:lpstr>
      <vt:lpstr>Amienne</vt:lpstr>
      <vt:lpstr>Arial</vt:lpstr>
      <vt:lpstr>Blackadder ITC</vt:lpstr>
      <vt:lpstr>Calibri</vt:lpstr>
      <vt:lpstr>Office Theme</vt:lpstr>
      <vt:lpstr>PowerPoint Presentation</vt:lpstr>
      <vt:lpstr>PowerPoint Presentation</vt:lpstr>
      <vt:lpstr>Timeline</vt:lpstr>
      <vt:lpstr>Timeline</vt:lpstr>
      <vt:lpstr>ABC Biography</vt:lpstr>
      <vt:lpstr>PowerPoint Presentation</vt:lpstr>
      <vt:lpstr>PowerPoint Presentation</vt:lpstr>
      <vt:lpstr>PowerPoint Presentation</vt:lpstr>
      <vt:lpstr>PowerPoint Presentation</vt:lpstr>
      <vt:lpstr>PowerPoint Presentation</vt:lpstr>
      <vt:lpstr>PowerPoint Presentation</vt:lpstr>
      <vt:lpstr>Cause of Death</vt:lpstr>
      <vt:lpstr>PowerPoint Presentation</vt:lpstr>
      <vt:lpstr>PowerPoint Presentation</vt:lpstr>
      <vt:lpstr>Family Tree</vt:lpstr>
      <vt:lpstr>Read More Page</vt:lpstr>
      <vt:lpstr>Works Cited Page-Information</vt:lpstr>
      <vt:lpstr>Works Cited Page-Images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Library08</dc:creator>
  <cp:lastModifiedBy>William Poe</cp:lastModifiedBy>
  <cp:revision>76</cp:revision>
  <dcterms:created xsi:type="dcterms:W3CDTF">2014-11-12T19:29:25Z</dcterms:created>
  <dcterms:modified xsi:type="dcterms:W3CDTF">2020-01-18T19:42:25Z</dcterms:modified>
</cp:coreProperties>
</file>